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8" r:id="rId1"/>
  </p:sldMasterIdLst>
  <p:notesMasterIdLst>
    <p:notesMasterId r:id="rId31"/>
  </p:notesMasterIdLst>
  <p:sldIdLst>
    <p:sldId id="275" r:id="rId2"/>
    <p:sldId id="308" r:id="rId3"/>
    <p:sldId id="309" r:id="rId4"/>
    <p:sldId id="310" r:id="rId5"/>
    <p:sldId id="332" r:id="rId6"/>
    <p:sldId id="316" r:id="rId7"/>
    <p:sldId id="318" r:id="rId8"/>
    <p:sldId id="319" r:id="rId9"/>
    <p:sldId id="320" r:id="rId10"/>
    <p:sldId id="321" r:id="rId11"/>
    <p:sldId id="322" r:id="rId12"/>
    <p:sldId id="315" r:id="rId13"/>
    <p:sldId id="313" r:id="rId14"/>
    <p:sldId id="314" r:id="rId15"/>
    <p:sldId id="323" r:id="rId16"/>
    <p:sldId id="325" r:id="rId17"/>
    <p:sldId id="326" r:id="rId18"/>
    <p:sldId id="327" r:id="rId19"/>
    <p:sldId id="329" r:id="rId20"/>
    <p:sldId id="330" r:id="rId21"/>
    <p:sldId id="317" r:id="rId22"/>
    <p:sldId id="324" r:id="rId23"/>
    <p:sldId id="328" r:id="rId24"/>
    <p:sldId id="331" r:id="rId25"/>
    <p:sldId id="333" r:id="rId26"/>
    <p:sldId id="306" r:id="rId27"/>
    <p:sldId id="307" r:id="rId28"/>
    <p:sldId id="334" r:id="rId29"/>
    <p:sldId id="273"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6222"/>
    <a:srgbClr val="114374"/>
    <a:srgbClr val="004174"/>
    <a:srgbClr val="003D6D"/>
    <a:srgbClr val="1B2F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77647" autoAdjust="0"/>
  </p:normalViewPr>
  <p:slideViewPr>
    <p:cSldViewPr snapToGrid="0">
      <p:cViewPr varScale="1">
        <p:scale>
          <a:sx n="64" d="100"/>
          <a:sy n="64" d="100"/>
        </p:scale>
        <p:origin x="1781" y="62"/>
      </p:cViewPr>
      <p:guideLst/>
    </p:cSldViewPr>
  </p:slideViewPr>
  <p:notesTextViewPr>
    <p:cViewPr>
      <p:scale>
        <a:sx n="3" d="2"/>
        <a:sy n="3" d="2"/>
      </p:scale>
      <p:origin x="0" y="-691"/>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875EA7-9A42-4DFE-8BAE-66CF57534BDF}" type="datetimeFigureOut">
              <a:rPr lang="en-US" smtClean="0"/>
              <a:t>4/14/2025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60B253-91B2-42EF-902E-7B0EDCDE84FA}" type="slidenum">
              <a:rPr lang="en-US" smtClean="0"/>
              <a:t>‹#›</a:t>
            </a:fld>
            <a:endParaRPr lang="en-US"/>
          </a:p>
        </p:txBody>
      </p:sp>
    </p:spTree>
    <p:extLst>
      <p:ext uri="{BB962C8B-B14F-4D97-AF65-F5344CB8AC3E}">
        <p14:creationId xmlns:p14="http://schemas.microsoft.com/office/powerpoint/2010/main" val="1132744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Prima data as </a:t>
            </a:r>
            <a:r>
              <a:rPr lang="en-US" sz="2800" dirty="0" err="1"/>
              <a:t>vrea</a:t>
            </a:r>
            <a:r>
              <a:rPr lang="en-US" sz="2800" dirty="0"/>
              <a:t> </a:t>
            </a:r>
            <a:r>
              <a:rPr lang="en-US" sz="2800" dirty="0" err="1"/>
              <a:t>sa</a:t>
            </a:r>
            <a:r>
              <a:rPr lang="en-US" sz="2800" dirty="0"/>
              <a:t> </a:t>
            </a:r>
            <a:r>
              <a:rPr lang="en-US" sz="2800" dirty="0" err="1"/>
              <a:t>va</a:t>
            </a:r>
            <a:r>
              <a:rPr lang="en-US" sz="2800" dirty="0"/>
              <a:t> </a:t>
            </a:r>
            <a:r>
              <a:rPr lang="en-US" sz="2800" dirty="0" err="1"/>
              <a:t>prezint</a:t>
            </a:r>
            <a:r>
              <a:rPr lang="en-US" sz="2800" dirty="0"/>
              <a:t>, </a:t>
            </a:r>
            <a:r>
              <a:rPr lang="en-US" sz="2800" dirty="0" err="1"/>
              <a:t>procesul</a:t>
            </a:r>
            <a:r>
              <a:rPr lang="en-US" sz="2800" dirty="0"/>
              <a:t> care </a:t>
            </a:r>
            <a:r>
              <a:rPr lang="en-US" sz="2800" dirty="0" err="1"/>
              <a:t>ar</a:t>
            </a:r>
            <a:r>
              <a:rPr lang="en-US" sz="2800" dirty="0"/>
              <a:t> </a:t>
            </a:r>
            <a:r>
              <a:rPr lang="en-US" sz="2800" dirty="0" err="1"/>
              <a:t>trebui</a:t>
            </a:r>
            <a:r>
              <a:rPr lang="en-US" sz="2800" dirty="0"/>
              <a:t> </a:t>
            </a:r>
            <a:r>
              <a:rPr lang="en-US" sz="2800" dirty="0" err="1"/>
              <a:t>urmat</a:t>
            </a:r>
            <a:r>
              <a:rPr lang="en-US" sz="2800" dirty="0"/>
              <a:t> in </a:t>
            </a:r>
            <a:r>
              <a:rPr lang="en-US" sz="2800" dirty="0" err="1"/>
              <a:t>dezvoltarea</a:t>
            </a:r>
            <a:r>
              <a:rPr lang="en-US" sz="2800" dirty="0"/>
              <a:t> </a:t>
            </a:r>
            <a:r>
              <a:rPr lang="en-US" sz="2800" dirty="0" err="1"/>
              <a:t>unui</a:t>
            </a:r>
            <a:r>
              <a:rPr lang="en-US" sz="2800" dirty="0"/>
              <a:t> program </a:t>
            </a:r>
            <a:r>
              <a:rPr lang="en-US" sz="2800" dirty="0" err="1"/>
              <a:t>scris</a:t>
            </a:r>
            <a:r>
              <a:rPr lang="en-US" sz="2800" dirty="0"/>
              <a:t> </a:t>
            </a:r>
            <a:r>
              <a:rPr lang="en-US" sz="2800" dirty="0" err="1"/>
              <a:t>în</a:t>
            </a:r>
            <a:r>
              <a:rPr lang="en-US" sz="2800" dirty="0"/>
              <a:t> C, </a:t>
            </a:r>
            <a:r>
              <a:rPr lang="en-US" sz="2800" dirty="0" err="1"/>
              <a:t>si</a:t>
            </a:r>
            <a:r>
              <a:rPr lang="en-US" sz="2800" dirty="0"/>
              <a:t> nu </a:t>
            </a:r>
            <a:r>
              <a:rPr lang="en-US" sz="2800" dirty="0" err="1"/>
              <a:t>numia</a:t>
            </a:r>
            <a:r>
              <a:rPr lang="en-US" sz="2800" dirty="0"/>
              <a:t>, care </a:t>
            </a:r>
            <a:r>
              <a:rPr lang="en-US" sz="2800" dirty="0" err="1"/>
              <a:t>poate</a:t>
            </a:r>
            <a:r>
              <a:rPr lang="en-US" sz="2800" dirty="0"/>
              <a:t> fi </a:t>
            </a:r>
            <a:r>
              <a:rPr lang="en-US" sz="2800" dirty="0" err="1"/>
              <a:t>împărțit</a:t>
            </a:r>
            <a:r>
              <a:rPr lang="en-US" sz="2800" dirty="0"/>
              <a:t> </a:t>
            </a:r>
            <a:r>
              <a:rPr lang="en-US" sz="2800" dirty="0" err="1"/>
              <a:t>în</a:t>
            </a:r>
            <a:r>
              <a:rPr lang="en-US" sz="2800" dirty="0"/>
              <a:t> 7 </a:t>
            </a:r>
            <a:r>
              <a:rPr lang="en-US" sz="2800" dirty="0" err="1"/>
              <a:t>pași</a:t>
            </a:r>
            <a:r>
              <a:rPr lang="en-US" sz="2800" dirty="0"/>
              <a:t> </a:t>
            </a:r>
            <a:r>
              <a:rPr lang="en-US" sz="2800" dirty="0" err="1"/>
              <a:t>esențiali</a:t>
            </a:r>
            <a:r>
              <a:rPr lang="en-US" sz="2800" dirty="0"/>
              <a:t>: 1) </a:t>
            </a:r>
            <a:r>
              <a:rPr lang="en-US" sz="2800" dirty="0" err="1"/>
              <a:t>Definirea</a:t>
            </a:r>
            <a:r>
              <a:rPr lang="en-US" sz="2800" dirty="0"/>
              <a:t> </a:t>
            </a:r>
            <a:r>
              <a:rPr lang="en-US" sz="2800" dirty="0" err="1"/>
              <a:t>obiectivelor</a:t>
            </a:r>
            <a:r>
              <a:rPr lang="en-US" sz="2800" dirty="0"/>
              <a:t> </a:t>
            </a:r>
            <a:r>
              <a:rPr lang="en-US" sz="2800" dirty="0" err="1"/>
              <a:t>programului</a:t>
            </a:r>
            <a:r>
              <a:rPr lang="en-US" sz="2800" dirty="0"/>
              <a:t>, 2) </a:t>
            </a:r>
            <a:r>
              <a:rPr lang="en-US" sz="2800" dirty="0" err="1"/>
              <a:t>Designul</a:t>
            </a:r>
            <a:r>
              <a:rPr lang="en-US" sz="2800" dirty="0"/>
              <a:t> </a:t>
            </a:r>
            <a:r>
              <a:rPr lang="en-US" sz="2800" dirty="0" err="1"/>
              <a:t>programului</a:t>
            </a:r>
            <a:r>
              <a:rPr lang="en-US" sz="2800" dirty="0"/>
              <a:t>, 3) </a:t>
            </a:r>
            <a:r>
              <a:rPr lang="en-US" sz="2800" dirty="0" err="1"/>
              <a:t>Scrierea</a:t>
            </a:r>
            <a:r>
              <a:rPr lang="en-US" sz="2800" dirty="0"/>
              <a:t> </a:t>
            </a:r>
            <a:r>
              <a:rPr lang="en-US" sz="2800" dirty="0" err="1"/>
              <a:t>codului</a:t>
            </a:r>
            <a:r>
              <a:rPr lang="en-US" sz="2800" dirty="0"/>
              <a:t>, 4) </a:t>
            </a:r>
            <a:r>
              <a:rPr lang="en-US" sz="2800" dirty="0" err="1"/>
              <a:t>Compilarea</a:t>
            </a:r>
            <a:r>
              <a:rPr lang="en-US" sz="2800" dirty="0"/>
              <a:t>, 5) </a:t>
            </a:r>
            <a:r>
              <a:rPr lang="en-US" sz="2800" dirty="0" err="1"/>
              <a:t>Rularea</a:t>
            </a:r>
            <a:r>
              <a:rPr lang="en-US" sz="2800" dirty="0"/>
              <a:t> </a:t>
            </a:r>
            <a:r>
              <a:rPr lang="en-US" sz="2800" dirty="0" err="1"/>
              <a:t>programului</a:t>
            </a:r>
            <a:r>
              <a:rPr lang="en-US" sz="2800" dirty="0"/>
              <a:t>, 6) </a:t>
            </a:r>
            <a:r>
              <a:rPr lang="en-US" sz="2800" dirty="0" err="1"/>
              <a:t>Testarea</a:t>
            </a:r>
            <a:r>
              <a:rPr lang="en-US" sz="2800" dirty="0"/>
              <a:t>, </a:t>
            </a:r>
            <a:r>
              <a:rPr lang="en-US" sz="2800" dirty="0" err="1"/>
              <a:t>și</a:t>
            </a:r>
            <a:r>
              <a:rPr lang="en-US" sz="2800" dirty="0"/>
              <a:t> 7) </a:t>
            </a:r>
            <a:r>
              <a:rPr lang="en-US" sz="2800" dirty="0" err="1"/>
              <a:t>Menținerea</a:t>
            </a:r>
            <a:r>
              <a:rPr lang="en-US" sz="2800" dirty="0"/>
              <a:t> </a:t>
            </a:r>
            <a:r>
              <a:rPr lang="en-US" sz="2800" dirty="0" err="1"/>
              <a:t>și</a:t>
            </a:r>
            <a:r>
              <a:rPr lang="en-US" sz="2800" dirty="0"/>
              <a:t> </a:t>
            </a:r>
            <a:r>
              <a:rPr lang="en-US" sz="2800" dirty="0" err="1"/>
              <a:t>modificarea</a:t>
            </a:r>
            <a:r>
              <a:rPr lang="en-US" sz="2800" dirty="0"/>
              <a:t> </a:t>
            </a:r>
            <a:r>
              <a:rPr lang="en-US" sz="2800" dirty="0" err="1"/>
              <a:t>programului</a:t>
            </a:r>
            <a:r>
              <a:rPr lang="en-US" sz="2800" dirty="0"/>
              <a:t>. </a:t>
            </a:r>
            <a:r>
              <a:rPr lang="en-US" sz="2800" dirty="0" err="1"/>
              <a:t>Acești</a:t>
            </a:r>
            <a:r>
              <a:rPr lang="en-US" sz="2800" dirty="0"/>
              <a:t> </a:t>
            </a:r>
            <a:r>
              <a:rPr lang="en-US" sz="2800" dirty="0" err="1"/>
              <a:t>pași</a:t>
            </a:r>
            <a:r>
              <a:rPr lang="en-US" sz="2800" dirty="0"/>
              <a:t> sunt </a:t>
            </a:r>
            <a:r>
              <a:rPr lang="en-US" sz="2800" dirty="0" err="1"/>
              <a:t>prezentați</a:t>
            </a:r>
            <a:r>
              <a:rPr lang="en-US" sz="2800" dirty="0"/>
              <a:t> ca o </a:t>
            </a:r>
            <a:r>
              <a:rPr lang="en-US" sz="2800" dirty="0" err="1"/>
              <a:t>scară</a:t>
            </a:r>
            <a:r>
              <a:rPr lang="en-US" sz="2800" dirty="0"/>
              <a:t>, </a:t>
            </a:r>
            <a:r>
              <a:rPr lang="en-US" sz="2800" dirty="0" err="1"/>
              <a:t>subliniind</a:t>
            </a:r>
            <a:r>
              <a:rPr lang="en-US" sz="2800" dirty="0"/>
              <a:t> </a:t>
            </a:r>
            <a:r>
              <a:rPr lang="en-US" sz="2800" dirty="0" err="1"/>
              <a:t>astfel</a:t>
            </a:r>
            <a:r>
              <a:rPr lang="en-US" sz="2800" dirty="0"/>
              <a:t> </a:t>
            </a:r>
            <a:r>
              <a:rPr lang="en-US" sz="2800" dirty="0" err="1"/>
              <a:t>ordinea</a:t>
            </a:r>
            <a:r>
              <a:rPr lang="en-US" sz="2800" dirty="0"/>
              <a:t> </a:t>
            </a:r>
            <a:r>
              <a:rPr lang="en-US" sz="2800" dirty="0" err="1"/>
              <a:t>logică</a:t>
            </a:r>
            <a:r>
              <a:rPr lang="en-US" sz="2800" dirty="0"/>
              <a:t> a </a:t>
            </a:r>
            <a:r>
              <a:rPr lang="en-US" sz="2800" dirty="0" err="1"/>
              <a:t>procesului</a:t>
            </a:r>
            <a:r>
              <a:rPr lang="en-US" sz="2800" dirty="0"/>
              <a:t> in sine.</a:t>
            </a:r>
            <a:endParaRPr lang="en-US" sz="1800" b="0" i="0" u="none" strike="noStrike" baseline="0" dirty="0">
              <a:latin typeface="Helvetica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HelveticaNeue"/>
              </a:rPr>
              <a:t>Many programmers ignore the first few steps. It’s a mistake because of bigger programs. The bigger the projects the more complex the program is, the more planning it requires. So we should develop the habit of planning before coding. De </a:t>
            </a:r>
            <a:r>
              <a:rPr lang="en-US" sz="1800" b="0" i="0" u="none" strike="noStrike" baseline="0" dirty="0" err="1">
                <a:latin typeface="HelveticaNeue"/>
              </a:rPr>
              <a:t>aceea</a:t>
            </a:r>
            <a:r>
              <a:rPr lang="en-US" sz="1800" b="0" i="0" u="none" strike="noStrike" baseline="0" dirty="0">
                <a:latin typeface="HelveticaNeue"/>
              </a:rPr>
              <a:t> </a:t>
            </a:r>
            <a:r>
              <a:rPr lang="en-US" sz="1800" b="0" i="0" u="none" strike="noStrike" baseline="0" dirty="0" err="1">
                <a:latin typeface="HelveticaNeue"/>
              </a:rPr>
              <a:t>trebuie</a:t>
            </a:r>
            <a:r>
              <a:rPr lang="en-US" sz="1800" b="0" i="0" u="none" strike="noStrike" baseline="0" dirty="0">
                <a:latin typeface="HelveticaNeue"/>
              </a:rPr>
              <a:t> </a:t>
            </a:r>
            <a:r>
              <a:rPr lang="en-US" sz="1800" b="0" i="0" u="none" strike="noStrike" baseline="0" dirty="0" err="1">
                <a:latin typeface="HelveticaNeue"/>
              </a:rPr>
              <a:t>sa</a:t>
            </a:r>
            <a:r>
              <a:rPr lang="en-US" sz="1800" b="0" i="0" u="none" strike="noStrike" baseline="0" dirty="0">
                <a:latin typeface="HelveticaNeue"/>
              </a:rPr>
              <a:t> ne </a:t>
            </a:r>
            <a:r>
              <a:rPr lang="en-US" sz="1800" b="0" i="0" u="none" strike="noStrike" baseline="0" dirty="0" err="1">
                <a:latin typeface="HelveticaNeue"/>
              </a:rPr>
              <a:t>definim</a:t>
            </a:r>
            <a:r>
              <a:rPr lang="en-US" sz="1800" b="0" i="0" u="none" strike="noStrike" baseline="0" dirty="0">
                <a:latin typeface="HelveticaNeue"/>
              </a:rPr>
              <a:t> cat de </a:t>
            </a:r>
            <a:r>
              <a:rPr lang="en-US" sz="1800" b="0" i="0" u="none" strike="noStrike" baseline="0" dirty="0" err="1">
                <a:latin typeface="HelveticaNeue"/>
              </a:rPr>
              <a:t>clar</a:t>
            </a:r>
            <a:r>
              <a:rPr lang="en-US" sz="1800" b="0" i="0" u="none" strike="noStrike" baseline="0" dirty="0">
                <a:latin typeface="HelveticaNeue"/>
              </a:rPr>
              <a:t> </a:t>
            </a:r>
            <a:r>
              <a:rPr lang="en-US" sz="1800" b="0" i="0" u="none" strike="noStrike" baseline="0" dirty="0" err="1">
                <a:latin typeface="HelveticaNeue"/>
              </a:rPr>
              <a:t>obiectivele</a:t>
            </a:r>
            <a:r>
              <a:rPr lang="en-US" sz="1800" b="0" i="0" u="none" strike="noStrike" baseline="0" dirty="0">
                <a:latin typeface="HelveticaNeue"/>
              </a:rPr>
              <a:t> </a:t>
            </a:r>
            <a:r>
              <a:rPr lang="en-US" sz="1800" b="0" i="0" u="none" strike="noStrike" baseline="0" dirty="0" err="1">
                <a:latin typeface="HelveticaNeue"/>
              </a:rPr>
              <a:t>inainte</a:t>
            </a:r>
            <a:r>
              <a:rPr lang="en-US" sz="1800" b="0" i="0" u="none" strike="noStrike" baseline="0" dirty="0">
                <a:latin typeface="HelveticaNeue"/>
              </a:rPr>
              <a:t> </a:t>
            </a:r>
            <a:r>
              <a:rPr lang="en-US" sz="1800" b="0" i="0" u="none" strike="noStrike" baseline="0" dirty="0" err="1">
                <a:latin typeface="HelveticaNeue"/>
              </a:rPr>
              <a:t>sa</a:t>
            </a:r>
            <a:r>
              <a:rPr lang="en-US" sz="1800" b="0" i="0" u="none" strike="noStrike" baseline="0" dirty="0">
                <a:latin typeface="HelveticaNeue"/>
              </a:rPr>
              <a:t> </a:t>
            </a:r>
            <a:r>
              <a:rPr lang="en-US" sz="1800" b="0" i="0" u="none" strike="noStrike" baseline="0" dirty="0" err="1">
                <a:latin typeface="HelveticaNeue"/>
              </a:rPr>
              <a:t>incepem</a:t>
            </a:r>
            <a:r>
              <a:rPr lang="en-US" sz="1800" b="0" i="0" u="none" strike="noStrike" baseline="0" dirty="0">
                <a:latin typeface="HelveticaNeue"/>
              </a:rPr>
              <a:t> </a:t>
            </a:r>
            <a:r>
              <a:rPr lang="en-US" sz="1800" b="0" i="0" u="none" strike="noStrike" baseline="0" dirty="0" err="1">
                <a:latin typeface="HelveticaNeue"/>
              </a:rPr>
              <a:t>sa</a:t>
            </a:r>
            <a:r>
              <a:rPr lang="en-US" sz="1800" b="0" i="0" u="none" strike="noStrike" baseline="0" dirty="0">
                <a:latin typeface="HelveticaNeue"/>
              </a:rPr>
              <a:t> </a:t>
            </a:r>
            <a:r>
              <a:rPr lang="en-US" sz="1800" b="0" i="0" u="none" strike="noStrike" baseline="0" dirty="0" err="1">
                <a:latin typeface="HelveticaNeue"/>
              </a:rPr>
              <a:t>programam</a:t>
            </a:r>
            <a:endParaRPr lang="en-US" sz="1800" dirty="0"/>
          </a:p>
          <a:p>
            <a:pPr algn="l"/>
            <a:endParaRPr lang="en-US" sz="1800" b="0" i="0" u="none" strike="noStrike" baseline="0" dirty="0">
              <a:latin typeface="HelveticaNeue"/>
            </a:endParaRPr>
          </a:p>
          <a:p>
            <a:pPr algn="l"/>
            <a:endParaRPr lang="en-US" sz="1800" b="0" i="0" u="none" strike="noStrike" baseline="0" dirty="0">
              <a:latin typeface="HelveticaNeue"/>
            </a:endParaRPr>
          </a:p>
          <a:p>
            <a:pPr algn="l"/>
            <a:endParaRPr lang="en-US" sz="1800" b="0" i="0" u="none" strike="noStrike" baseline="0" dirty="0">
              <a:latin typeface="HelveticaNeue"/>
            </a:endParaRPr>
          </a:p>
          <a:p>
            <a:pPr algn="l"/>
            <a:r>
              <a:rPr lang="en-US" sz="1800" b="0" i="0" u="none" strike="noStrike" baseline="0" dirty="0">
                <a:latin typeface="HelveticaNeue"/>
              </a:rPr>
              <a:t>First I want to define program Objectives</a:t>
            </a:r>
          </a:p>
          <a:p>
            <a:pPr algn="l"/>
            <a:r>
              <a:rPr lang="en-US" sz="1800" b="0" i="0" u="none" strike="noStrike" baseline="0" dirty="0">
                <a:latin typeface="HelveticaNeue"/>
              </a:rPr>
              <a:t>•Understand the requirements of the program</a:t>
            </a:r>
          </a:p>
          <a:p>
            <a:pPr algn="l"/>
            <a:r>
              <a:rPr lang="en-US" sz="1800" b="0" i="0" u="none" strike="noStrike" baseline="0" dirty="0">
                <a:latin typeface="HelveticaNeue"/>
              </a:rPr>
              <a:t>•Get a clear idea of what you want the program to accomplish</a:t>
            </a:r>
          </a:p>
          <a:p>
            <a:pPr algn="l"/>
            <a:r>
              <a:rPr lang="en-US" sz="1800" b="0" i="0" u="none" strike="noStrike" baseline="0" dirty="0">
                <a:latin typeface="HelveticaNeue"/>
              </a:rPr>
              <a:t>2.Design</a:t>
            </a:r>
          </a:p>
          <a:p>
            <a:pPr algn="l"/>
            <a:r>
              <a:rPr lang="en-US" sz="1800" b="0" i="0" u="none" strike="noStrike" baseline="0" dirty="0">
                <a:latin typeface="HelveticaNeue"/>
              </a:rPr>
              <a:t>•Decide how the program will meet the above requirements</a:t>
            </a:r>
          </a:p>
          <a:p>
            <a:pPr algn="l"/>
            <a:r>
              <a:rPr lang="en-US" sz="1800" b="0" i="0" u="none" strike="noStrike" baseline="0" dirty="0">
                <a:latin typeface="HelveticaNeue"/>
              </a:rPr>
              <a:t>•What should the user interface be like?</a:t>
            </a:r>
          </a:p>
          <a:p>
            <a:pPr algn="l"/>
            <a:r>
              <a:rPr lang="en-US" sz="1800" b="0" i="0" u="none" strike="noStrike" baseline="0" dirty="0">
                <a:latin typeface="HelveticaNeue"/>
              </a:rPr>
              <a:t>•How should the program be organized?</a:t>
            </a:r>
          </a:p>
          <a:p>
            <a:pPr algn="l"/>
            <a:r>
              <a:rPr lang="en-US" sz="1800" b="0" i="0" u="none" strike="noStrike" baseline="0" dirty="0">
                <a:latin typeface="HelveticaNeue"/>
              </a:rPr>
              <a:t>C FOR</a:t>
            </a:r>
          </a:p>
          <a:p>
            <a:pPr algn="l"/>
            <a:r>
              <a:rPr lang="en-US" sz="1800" b="0" i="0" u="none" strike="noStrike" baseline="0" dirty="0">
                <a:latin typeface="HelveticaNeue"/>
              </a:rPr>
              <a:t>3.Write the Code</a:t>
            </a:r>
          </a:p>
          <a:p>
            <a:pPr algn="l"/>
            <a:r>
              <a:rPr lang="en-US" sz="1800" b="0" i="0" u="none" strike="noStrike" baseline="0" dirty="0">
                <a:latin typeface="HelveticaNeue"/>
              </a:rPr>
              <a:t>•Start implementation, translate the design in the syntax of C</a:t>
            </a:r>
          </a:p>
          <a:p>
            <a:pPr algn="l"/>
            <a:r>
              <a:rPr lang="en-US" sz="1800" b="0" i="0" u="none" strike="noStrike" baseline="0" dirty="0">
                <a:latin typeface="HelveticaNeue"/>
              </a:rPr>
              <a:t>•you need to use a text editor to create what is called a </a:t>
            </a:r>
            <a:r>
              <a:rPr lang="en-US" sz="1800" b="0" i="1" u="none" strike="noStrike" baseline="0" dirty="0">
                <a:latin typeface="HelveticaNeue-Italic"/>
              </a:rPr>
              <a:t>source code </a:t>
            </a:r>
            <a:r>
              <a:rPr lang="en-US" sz="1800" b="0" i="0" u="none" strike="noStrike" baseline="0" dirty="0">
                <a:latin typeface="HelveticaNeue"/>
              </a:rPr>
              <a:t>file</a:t>
            </a:r>
          </a:p>
          <a:p>
            <a:pPr algn="l"/>
            <a:r>
              <a:rPr lang="en-US" sz="1800" b="0" i="0" u="none" strike="noStrike" baseline="0" dirty="0">
                <a:latin typeface="HelveticaNeue"/>
              </a:rPr>
              <a:t>4. Compile</a:t>
            </a:r>
          </a:p>
          <a:p>
            <a:pPr marL="285750" indent="-285750" algn="l">
              <a:buFont typeface="Arial" panose="020B0604020202020204" pitchFamily="34" charset="0"/>
              <a:buChar char="•"/>
            </a:pPr>
            <a:r>
              <a:rPr lang="en-US" sz="1800" b="0" i="0" u="none" strike="noStrike" baseline="0" dirty="0">
                <a:latin typeface="HelveticaNeue"/>
              </a:rPr>
              <a:t>translate the source code into machine code (executable code)</a:t>
            </a:r>
          </a:p>
          <a:p>
            <a:pPr marL="285750" indent="-285750" algn="l">
              <a:buFont typeface="Arial" panose="020B0604020202020204" pitchFamily="34" charset="0"/>
              <a:buChar char="•"/>
            </a:pPr>
            <a:r>
              <a:rPr lang="en-US" sz="1800" b="0" i="0" u="none" strike="noStrike" baseline="0" dirty="0">
                <a:latin typeface="HelveticaNeue"/>
              </a:rPr>
              <a:t>consists of detailed instructions to the CPU expressed in a numeric code</a:t>
            </a:r>
          </a:p>
          <a:p>
            <a:pPr algn="l"/>
            <a:r>
              <a:rPr lang="en-US" sz="1800" b="0" i="0" u="none" strike="noStrike" baseline="0" dirty="0">
                <a:latin typeface="HelveticaNeue"/>
              </a:rPr>
              <a:t>C FOR</a:t>
            </a:r>
          </a:p>
          <a:p>
            <a:pPr algn="l"/>
            <a:r>
              <a:rPr lang="en-US" sz="1800" b="0" i="0" u="none" strike="noStrike" baseline="0" dirty="0">
                <a:latin typeface="HelveticaNeue"/>
              </a:rPr>
              <a:t>5.Run the Program</a:t>
            </a:r>
          </a:p>
          <a:p>
            <a:pPr algn="l"/>
            <a:r>
              <a:rPr lang="en-US" sz="1800" b="0" i="0" u="none" strike="noStrike" baseline="0" dirty="0">
                <a:latin typeface="HelveticaNeue"/>
              </a:rPr>
              <a:t>•the executable file is a program you can run</a:t>
            </a:r>
          </a:p>
          <a:p>
            <a:pPr algn="l"/>
            <a:r>
              <a:rPr lang="en-US" sz="1800" b="0" i="0" u="none" strike="noStrike" baseline="0" dirty="0">
                <a:latin typeface="HelveticaNeue"/>
              </a:rPr>
              <a:t>6.Test and Debug</a:t>
            </a:r>
          </a:p>
          <a:p>
            <a:pPr algn="l"/>
            <a:r>
              <a:rPr lang="en-US" sz="1800" b="0" i="0" u="none" strike="noStrike" baseline="0" dirty="0">
                <a:latin typeface="HelveticaNeue"/>
              </a:rPr>
              <a:t>•Just because a program is running, does not mean it works as intended</a:t>
            </a:r>
          </a:p>
          <a:p>
            <a:pPr algn="l"/>
            <a:r>
              <a:rPr lang="en-US" sz="1800" b="0" i="0" u="none" strike="noStrike" baseline="0" dirty="0">
                <a:latin typeface="HelveticaNeue"/>
              </a:rPr>
              <a:t>•Need to test, to see that your program does what it is supposed to do (may find bugs)</a:t>
            </a:r>
          </a:p>
          <a:p>
            <a:pPr algn="l"/>
            <a:r>
              <a:rPr lang="en-US" sz="1800" b="0" i="0" u="none" strike="noStrike" baseline="0" dirty="0">
                <a:latin typeface="HelveticaNeue"/>
              </a:rPr>
              <a:t>•Debugging is the process of finding and fixing program errors</a:t>
            </a:r>
          </a:p>
          <a:p>
            <a:pPr algn="l"/>
            <a:r>
              <a:rPr lang="en-US" sz="1800" b="0" i="0" u="none" strike="noStrike" baseline="0" dirty="0">
                <a:latin typeface="HelveticaNeue"/>
              </a:rPr>
              <a:t>•Making mistakes is a natural part of learning</a:t>
            </a:r>
          </a:p>
          <a:p>
            <a:pPr algn="l"/>
            <a:r>
              <a:rPr lang="en-US" sz="1800" b="0" i="0" u="none" strike="noStrike" baseline="0" dirty="0">
                <a:latin typeface="HelveticaNeue"/>
              </a:rPr>
              <a:t>7.Maintain and modify a program</a:t>
            </a:r>
          </a:p>
          <a:p>
            <a:pPr algn="l"/>
            <a:r>
              <a:rPr lang="en-US" sz="1800" b="0" i="0" u="none" strike="noStrike" baseline="0" dirty="0">
                <a:latin typeface="HelveticaNeue"/>
              </a:rPr>
              <a:t>•Programs are released and used by many people</a:t>
            </a:r>
          </a:p>
          <a:p>
            <a:pPr algn="l"/>
            <a:r>
              <a:rPr lang="en-US" sz="1800" b="0" i="0" u="none" strike="noStrike" baseline="0" dirty="0">
                <a:latin typeface="HelveticaNeue"/>
              </a:rPr>
              <a:t>•have to continue to fix new bugs or add new features</a:t>
            </a:r>
          </a:p>
          <a:p>
            <a:pPr algn="l"/>
            <a:r>
              <a:rPr lang="en-US" sz="1800" b="0" i="0" u="none" strike="noStrike" baseline="0" dirty="0">
                <a:latin typeface="HelveticaNeue"/>
              </a:rPr>
              <a:t>C FOR</a:t>
            </a:r>
          </a:p>
          <a:p>
            <a:pPr algn="l"/>
            <a:r>
              <a:rPr lang="en-US" sz="1800" b="0" i="0" u="none" strike="noStrike" baseline="0" dirty="0">
                <a:latin typeface="HelveticaNeue"/>
              </a:rPr>
              <a:t>Many programmers ignore the first few steps. It’s a mistake because of bigger programs. The bigger the projects the more complex the program is, the more planning it requires. So we should develop the habit of planning before coding</a:t>
            </a:r>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2</a:t>
            </a:fld>
            <a:endParaRPr lang="en-US"/>
          </a:p>
        </p:txBody>
      </p:sp>
    </p:spTree>
    <p:extLst>
      <p:ext uri="{BB962C8B-B14F-4D97-AF65-F5344CB8AC3E}">
        <p14:creationId xmlns:p14="http://schemas.microsoft.com/office/powerpoint/2010/main" val="3222777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Acest</a:t>
            </a:r>
            <a:r>
              <a:rPr lang="en-US" dirty="0"/>
              <a:t> </a:t>
            </a:r>
            <a:r>
              <a:rPr lang="en-US" dirty="0" err="1"/>
              <a:t>tabel</a:t>
            </a:r>
            <a:r>
              <a:rPr lang="en-US" dirty="0"/>
              <a:t> </a:t>
            </a:r>
            <a:r>
              <a:rPr lang="en-US" dirty="0" err="1"/>
              <a:t>prezintă</a:t>
            </a:r>
            <a:r>
              <a:rPr lang="en-US" dirty="0"/>
              <a:t> </a:t>
            </a:r>
            <a:r>
              <a:rPr lang="en-US" dirty="0" err="1"/>
              <a:t>tipurile</a:t>
            </a:r>
            <a:r>
              <a:rPr lang="en-US" dirty="0"/>
              <a:t> de date </a:t>
            </a:r>
            <a:r>
              <a:rPr lang="en-US" dirty="0" err="1"/>
              <a:t>în</a:t>
            </a:r>
            <a:r>
              <a:rPr lang="en-US" dirty="0"/>
              <a:t> C/C++, </a:t>
            </a:r>
            <a:r>
              <a:rPr lang="en-US" dirty="0" err="1"/>
              <a:t>memoria</a:t>
            </a:r>
            <a:r>
              <a:rPr lang="en-US" dirty="0"/>
              <a:t> </a:t>
            </a:r>
            <a:r>
              <a:rPr lang="en-US" dirty="0" err="1"/>
              <a:t>ocupată</a:t>
            </a:r>
            <a:r>
              <a:rPr lang="en-US" dirty="0"/>
              <a:t> (</a:t>
            </a:r>
            <a:r>
              <a:rPr lang="en-US" dirty="0" err="1"/>
              <a:t>în</a:t>
            </a:r>
            <a:r>
              <a:rPr lang="en-US" dirty="0"/>
              <a:t> </a:t>
            </a:r>
            <a:r>
              <a:rPr lang="en-US" dirty="0" err="1"/>
              <a:t>octeți</a:t>
            </a:r>
            <a:r>
              <a:rPr lang="en-US" dirty="0"/>
              <a:t>), </a:t>
            </a:r>
            <a:r>
              <a:rPr lang="en-US" dirty="0" err="1"/>
              <a:t>specificatorii</a:t>
            </a:r>
            <a:r>
              <a:rPr lang="en-US" dirty="0"/>
              <a:t> de format </a:t>
            </a:r>
            <a:r>
              <a:rPr lang="en-US" dirty="0" err="1"/>
              <a:t>folosiți</a:t>
            </a:r>
            <a:r>
              <a:rPr lang="en-US" dirty="0"/>
              <a:t> </a:t>
            </a:r>
            <a:r>
              <a:rPr lang="en-US" dirty="0" err="1"/>
              <a:t>în</a:t>
            </a:r>
            <a:r>
              <a:rPr lang="en-US" dirty="0"/>
              <a:t> </a:t>
            </a:r>
            <a:r>
              <a:rPr lang="en-US" dirty="0" err="1"/>
              <a:t>funcții</a:t>
            </a:r>
            <a:r>
              <a:rPr lang="en-US" dirty="0"/>
              <a:t> precum </a:t>
            </a:r>
            <a:r>
              <a:rPr lang="en-US" dirty="0" err="1"/>
              <a:t>printf</a:t>
            </a:r>
            <a:r>
              <a:rPr lang="en-US" dirty="0"/>
              <a:t>, </a:t>
            </a:r>
            <a:r>
              <a:rPr lang="en-US" dirty="0" err="1"/>
              <a:t>și</a:t>
            </a:r>
            <a:r>
              <a:rPr lang="en-US" dirty="0"/>
              <a:t> </a:t>
            </a:r>
            <a:r>
              <a:rPr lang="en-US" dirty="0" err="1"/>
              <a:t>intervalul</a:t>
            </a:r>
            <a:r>
              <a:rPr lang="en-US" dirty="0"/>
              <a:t> de </a:t>
            </a:r>
            <a:r>
              <a:rPr lang="en-US" dirty="0" err="1"/>
              <a:t>valori</a:t>
            </a:r>
            <a:r>
              <a:rPr lang="en-US" dirty="0"/>
              <a:t> pe care le pot </a:t>
            </a:r>
            <a:r>
              <a:rPr lang="en-US" dirty="0" err="1"/>
              <a:t>stoca</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table lists the data types in C/C++, their memory usage (in bytes), format specifiers used in functions like </a:t>
            </a:r>
            <a:r>
              <a:rPr lang="en-US" dirty="0" err="1"/>
              <a:t>printf</a:t>
            </a:r>
            <a:r>
              <a:rPr lang="en-US" dirty="0"/>
              <a:t>, and their value ranges:</a:t>
            </a:r>
          </a:p>
          <a:p>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12</a:t>
            </a:fld>
            <a:endParaRPr lang="en-US"/>
          </a:p>
        </p:txBody>
      </p:sp>
    </p:spTree>
    <p:extLst>
      <p:ext uri="{BB962C8B-B14F-4D97-AF65-F5344CB8AC3E}">
        <p14:creationId xmlns:p14="http://schemas.microsoft.com/office/powerpoint/2010/main" val="7636464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Acest</a:t>
            </a:r>
            <a:r>
              <a:rPr lang="en-US" dirty="0"/>
              <a:t> </a:t>
            </a:r>
            <a:r>
              <a:rPr lang="en-US" dirty="0" err="1"/>
              <a:t>tabel</a:t>
            </a:r>
            <a:r>
              <a:rPr lang="en-US" dirty="0"/>
              <a:t> </a:t>
            </a:r>
            <a:r>
              <a:rPr lang="en-US" dirty="0" err="1"/>
              <a:t>listează</a:t>
            </a:r>
            <a:r>
              <a:rPr lang="en-US" dirty="0"/>
              <a:t> </a:t>
            </a:r>
            <a:r>
              <a:rPr lang="en-US" dirty="0" err="1"/>
              <a:t>operatorii</a:t>
            </a:r>
            <a:r>
              <a:rPr lang="en-US" dirty="0"/>
              <a:t> cu </a:t>
            </a:r>
            <a:r>
              <a:rPr lang="en-US" dirty="0" err="1"/>
              <a:t>precedență</a:t>
            </a:r>
            <a:r>
              <a:rPr lang="en-US" dirty="0"/>
              <a:t> </a:t>
            </a:r>
            <a:r>
              <a:rPr lang="en-US" dirty="0" err="1"/>
              <a:t>mai</a:t>
            </a:r>
            <a:r>
              <a:rPr lang="en-US" dirty="0"/>
              <a:t> mare </a:t>
            </a:r>
            <a:r>
              <a:rPr lang="en-US" dirty="0" err="1"/>
              <a:t>în</a:t>
            </a:r>
            <a:r>
              <a:rPr lang="en-US" dirty="0"/>
              <a:t> C/C++, </a:t>
            </a:r>
            <a:r>
              <a:rPr lang="en-US" dirty="0" err="1"/>
              <a:t>descrierea</a:t>
            </a:r>
            <a:r>
              <a:rPr lang="en-US" dirty="0"/>
              <a:t> lor </a:t>
            </a:r>
            <a:r>
              <a:rPr lang="en-US" dirty="0" err="1"/>
              <a:t>și</a:t>
            </a:r>
            <a:r>
              <a:rPr lang="en-US" dirty="0"/>
              <a:t> </a:t>
            </a:r>
            <a:r>
              <a:rPr lang="en-US" dirty="0" err="1"/>
              <a:t>asociativitatea</a:t>
            </a:r>
            <a:r>
              <a:rPr lang="en-US" dirty="0"/>
              <a:t> (</a:t>
            </a:r>
            <a:r>
              <a:rPr lang="en-US" dirty="0" err="1"/>
              <a:t>ordinea</a:t>
            </a:r>
            <a:r>
              <a:rPr lang="en-US" dirty="0"/>
              <a:t> de </a:t>
            </a:r>
            <a:r>
              <a:rPr lang="en-US" dirty="0" err="1"/>
              <a:t>evaluare</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table lists higher precedence operators in C/C++, their descriptions, and associativity (evaluation order):</a:t>
            </a:r>
          </a:p>
          <a:p>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13</a:t>
            </a:fld>
            <a:endParaRPr lang="en-US"/>
          </a:p>
        </p:txBody>
      </p:sp>
    </p:spTree>
    <p:extLst>
      <p:ext uri="{BB962C8B-B14F-4D97-AF65-F5344CB8AC3E}">
        <p14:creationId xmlns:p14="http://schemas.microsoft.com/office/powerpoint/2010/main" val="2641666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err="1"/>
              <a:t>Acest</a:t>
            </a:r>
            <a:r>
              <a:rPr lang="it-IT" dirty="0"/>
              <a:t> </a:t>
            </a:r>
            <a:r>
              <a:rPr lang="it-IT" dirty="0" err="1"/>
              <a:t>tabel</a:t>
            </a:r>
            <a:r>
              <a:rPr lang="it-IT" dirty="0"/>
              <a:t> </a:t>
            </a:r>
            <a:r>
              <a:rPr lang="it-IT" dirty="0" err="1"/>
              <a:t>listează</a:t>
            </a:r>
            <a:r>
              <a:rPr lang="it-IT" dirty="0"/>
              <a:t> operatorii cu </a:t>
            </a:r>
            <a:r>
              <a:rPr lang="it-IT" dirty="0" err="1"/>
              <a:t>precedență</a:t>
            </a:r>
            <a:r>
              <a:rPr lang="it-IT" dirty="0"/>
              <a:t> mai </a:t>
            </a:r>
            <a:r>
              <a:rPr lang="it-IT" dirty="0" err="1"/>
              <a:t>mică</a:t>
            </a:r>
            <a:r>
              <a:rPr lang="it-IT"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table lists lower precedence operators:</a:t>
            </a:r>
          </a:p>
          <a:p>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14</a:t>
            </a:fld>
            <a:endParaRPr lang="en-US"/>
          </a:p>
        </p:txBody>
      </p:sp>
    </p:spTree>
    <p:extLst>
      <p:ext uri="{BB962C8B-B14F-4D97-AF65-F5344CB8AC3E}">
        <p14:creationId xmlns:p14="http://schemas.microsoft.com/office/powerpoint/2010/main" val="3867658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effectLst/>
              </a:rPr>
              <a:t>Această</a:t>
            </a:r>
            <a:r>
              <a:rPr lang="en-US" dirty="0">
                <a:effectLst/>
              </a:rPr>
              <a:t> imagine </a:t>
            </a:r>
            <a:r>
              <a:rPr lang="en-US" dirty="0" err="1">
                <a:effectLst/>
              </a:rPr>
              <a:t>prezintă</a:t>
            </a:r>
            <a:r>
              <a:rPr lang="en-US" dirty="0">
                <a:effectLst/>
              </a:rPr>
              <a:t> </a:t>
            </a:r>
            <a:r>
              <a:rPr lang="en-US" dirty="0" err="1">
                <a:effectLst/>
              </a:rPr>
              <a:t>sintaxa</a:t>
            </a:r>
            <a:r>
              <a:rPr lang="en-US" dirty="0">
                <a:effectLst/>
              </a:rPr>
              <a:t> de </a:t>
            </a:r>
            <a:r>
              <a:rPr lang="en-US" dirty="0" err="1">
                <a:effectLst/>
              </a:rPr>
              <a:t>bază</a:t>
            </a:r>
            <a:r>
              <a:rPr lang="en-US" dirty="0">
                <a:effectLst/>
              </a:rPr>
              <a:t> </a:t>
            </a:r>
            <a:r>
              <a:rPr lang="en-US" dirty="0" err="1">
                <a:effectLst/>
              </a:rPr>
              <a:t>pentru</a:t>
            </a:r>
            <a:r>
              <a:rPr lang="en-US" dirty="0">
                <a:effectLst/>
              </a:rPr>
              <a:t> </a:t>
            </a:r>
            <a:r>
              <a:rPr lang="en-US" dirty="0" err="1">
                <a:effectLst/>
              </a:rPr>
              <a:t>citirea</a:t>
            </a:r>
            <a:r>
              <a:rPr lang="en-US" dirty="0">
                <a:effectLst/>
              </a:rPr>
              <a:t> </a:t>
            </a:r>
            <a:r>
              <a:rPr lang="en-US" dirty="0" err="1">
                <a:effectLst/>
              </a:rPr>
              <a:t>și</a:t>
            </a:r>
            <a:r>
              <a:rPr lang="en-US" dirty="0">
                <a:effectLst/>
              </a:rPr>
              <a:t> </a:t>
            </a:r>
            <a:r>
              <a:rPr lang="en-US" dirty="0" err="1">
                <a:effectLst/>
              </a:rPr>
              <a:t>afișarea</a:t>
            </a:r>
            <a:r>
              <a:rPr lang="en-US" dirty="0">
                <a:effectLst/>
              </a:rPr>
              <a:t> </a:t>
            </a:r>
            <a:r>
              <a:rPr lang="en-US" dirty="0" err="1">
                <a:effectLst/>
              </a:rPr>
              <a:t>datelor</a:t>
            </a:r>
            <a:r>
              <a:rPr lang="en-US" dirty="0">
                <a:effectLst/>
              </a:rPr>
              <a:t> </a:t>
            </a:r>
            <a:r>
              <a:rPr lang="en-US" dirty="0" err="1">
                <a:effectLst/>
              </a:rPr>
              <a:t>în</a:t>
            </a:r>
            <a:r>
              <a:rPr lang="en-US" dirty="0">
                <a:effectLst/>
              </a:rPr>
              <a:t> </a:t>
            </a:r>
            <a:r>
              <a:rPr lang="en-US" dirty="0" err="1">
                <a:effectLst/>
              </a:rPr>
              <a:t>limbajul</a:t>
            </a:r>
            <a:r>
              <a:rPr lang="en-US" dirty="0">
                <a:effectLst/>
              </a:rPr>
              <a:t> C, </a:t>
            </a:r>
            <a:r>
              <a:rPr lang="en-US" dirty="0" err="1">
                <a:effectLst/>
              </a:rPr>
              <a:t>utilizând</a:t>
            </a:r>
            <a:r>
              <a:rPr lang="en-US" dirty="0">
                <a:effectLst/>
              </a:rPr>
              <a:t> </a:t>
            </a:r>
            <a:r>
              <a:rPr lang="en-US" dirty="0" err="1">
                <a:effectLst/>
              </a:rPr>
              <a:t>funcțiile</a:t>
            </a:r>
            <a:r>
              <a:rPr lang="en-US" dirty="0">
                <a:effectLst/>
              </a:rPr>
              <a:t> </a:t>
            </a:r>
            <a:r>
              <a:rPr lang="en-US" dirty="0" err="1">
                <a:effectLst/>
              </a:rPr>
              <a:t>scanf</a:t>
            </a:r>
            <a:r>
              <a:rPr lang="en-US" dirty="0">
                <a:effectLst/>
              </a:rPr>
              <a:t>() </a:t>
            </a:r>
            <a:r>
              <a:rPr lang="en-US" dirty="0" err="1">
                <a:effectLst/>
              </a:rPr>
              <a:t>și</a:t>
            </a:r>
            <a:r>
              <a:rPr lang="en-US" dirty="0">
                <a:effectLst/>
              </a:rPr>
              <a:t> </a:t>
            </a:r>
            <a:r>
              <a:rPr lang="en-US" dirty="0" err="1">
                <a:effectLst/>
              </a:rPr>
              <a:t>printf</a:t>
            </a:r>
            <a:r>
              <a:rPr lang="en-US" dirty="0">
                <a:effectLst/>
              </a:rPr>
              <a:t>().</a:t>
            </a:r>
          </a:p>
          <a:p>
            <a:pPr>
              <a:buFont typeface="Arial" panose="020B0604020202020204" pitchFamily="34" charset="0"/>
              <a:buChar char="•"/>
            </a:pPr>
            <a:r>
              <a:rPr lang="en-US" b="1" dirty="0" err="1"/>
              <a:t>Citire</a:t>
            </a:r>
            <a:r>
              <a:rPr lang="en-US" b="1" dirty="0"/>
              <a:t> (Input):</a:t>
            </a:r>
            <a:r>
              <a:rPr lang="en-US" dirty="0"/>
              <a:t> </a:t>
            </a:r>
          </a:p>
          <a:p>
            <a:pPr marL="742950" lvl="1" indent="-285750">
              <a:buFont typeface="Arial" panose="020B0604020202020204" pitchFamily="34" charset="0"/>
              <a:buChar char="•"/>
            </a:pPr>
            <a:r>
              <a:rPr lang="en-US" dirty="0" err="1"/>
              <a:t>Sintaxa</a:t>
            </a:r>
            <a:r>
              <a:rPr lang="en-US" dirty="0"/>
              <a:t> </a:t>
            </a:r>
            <a:r>
              <a:rPr lang="en-US" dirty="0" err="1"/>
              <a:t>generală</a:t>
            </a:r>
            <a:r>
              <a:rPr lang="en-US" dirty="0"/>
              <a:t>: </a:t>
            </a:r>
            <a:r>
              <a:rPr lang="en-US" dirty="0" err="1"/>
              <a:t>scanf</a:t>
            </a:r>
            <a:r>
              <a:rPr lang="en-US" dirty="0"/>
              <a:t>("%A", &amp;</a:t>
            </a:r>
            <a:r>
              <a:rPr lang="en-US" dirty="0" err="1"/>
              <a:t>variableOfAType</a:t>
            </a:r>
            <a:r>
              <a:rPr lang="en-US" dirty="0"/>
              <a:t>); </a:t>
            </a:r>
          </a:p>
          <a:p>
            <a:pPr marL="1143000" lvl="2" indent="-228600">
              <a:buFont typeface="Arial" panose="020B0604020202020204" pitchFamily="34" charset="0"/>
              <a:buChar char="•"/>
            </a:pPr>
            <a:r>
              <a:rPr lang="en-US" dirty="0"/>
              <a:t>%A </a:t>
            </a:r>
            <a:r>
              <a:rPr lang="en-US" dirty="0" err="1"/>
              <a:t>este</a:t>
            </a:r>
            <a:r>
              <a:rPr lang="en-US" dirty="0"/>
              <a:t> </a:t>
            </a:r>
            <a:r>
              <a:rPr lang="en-US" dirty="0" err="1"/>
              <a:t>specificatorul</a:t>
            </a:r>
            <a:r>
              <a:rPr lang="en-US" dirty="0"/>
              <a:t> de format (ex. %d </a:t>
            </a:r>
            <a:r>
              <a:rPr lang="en-US" dirty="0" err="1"/>
              <a:t>pentru</a:t>
            </a:r>
            <a:r>
              <a:rPr lang="en-US" dirty="0"/>
              <a:t> int, %f </a:t>
            </a:r>
            <a:r>
              <a:rPr lang="en-US" dirty="0" err="1"/>
              <a:t>pentru</a:t>
            </a:r>
            <a:r>
              <a:rPr lang="en-US" dirty="0"/>
              <a:t> float, %c </a:t>
            </a:r>
            <a:r>
              <a:rPr lang="en-US" dirty="0" err="1"/>
              <a:t>pentru</a:t>
            </a:r>
            <a:r>
              <a:rPr lang="en-US" dirty="0"/>
              <a:t> char).</a:t>
            </a:r>
          </a:p>
          <a:p>
            <a:pPr marL="1143000" lvl="2" indent="-228600">
              <a:buFont typeface="Arial" panose="020B0604020202020204" pitchFamily="34" charset="0"/>
              <a:buChar char="•"/>
            </a:pPr>
            <a:r>
              <a:rPr lang="en-US" dirty="0"/>
              <a:t>&amp;</a:t>
            </a:r>
            <a:r>
              <a:rPr lang="en-US" dirty="0" err="1"/>
              <a:t>variableOfAType</a:t>
            </a:r>
            <a:r>
              <a:rPr lang="en-US" dirty="0"/>
              <a:t> </a:t>
            </a:r>
            <a:r>
              <a:rPr lang="en-US" dirty="0" err="1"/>
              <a:t>indică</a:t>
            </a:r>
            <a:r>
              <a:rPr lang="en-US" dirty="0"/>
              <a:t> </a:t>
            </a:r>
            <a:r>
              <a:rPr lang="en-US" dirty="0" err="1"/>
              <a:t>adresa</a:t>
            </a:r>
            <a:r>
              <a:rPr lang="en-US" dirty="0"/>
              <a:t> </a:t>
            </a:r>
            <a:r>
              <a:rPr lang="en-US" dirty="0" err="1"/>
              <a:t>variabilei</a:t>
            </a:r>
            <a:r>
              <a:rPr lang="en-US" dirty="0"/>
              <a:t> </a:t>
            </a:r>
            <a:r>
              <a:rPr lang="en-US" dirty="0" err="1"/>
              <a:t>unde</a:t>
            </a:r>
            <a:r>
              <a:rPr lang="en-US" dirty="0"/>
              <a:t> se </a:t>
            </a:r>
            <a:r>
              <a:rPr lang="en-US" dirty="0" err="1"/>
              <a:t>stochează</a:t>
            </a:r>
            <a:r>
              <a:rPr lang="en-US" dirty="0"/>
              <a:t> </a:t>
            </a:r>
            <a:r>
              <a:rPr lang="en-US" dirty="0" err="1"/>
              <a:t>valoarea</a:t>
            </a:r>
            <a:r>
              <a:rPr lang="en-US" dirty="0"/>
              <a:t> </a:t>
            </a:r>
            <a:r>
              <a:rPr lang="en-US" dirty="0" err="1"/>
              <a:t>citită</a:t>
            </a:r>
            <a:r>
              <a:rPr lang="en-US" dirty="0"/>
              <a:t>.</a:t>
            </a:r>
          </a:p>
          <a:p>
            <a:pPr>
              <a:buFont typeface="Arial" panose="020B0604020202020204" pitchFamily="34" charset="0"/>
              <a:buChar char="•"/>
            </a:pPr>
            <a:r>
              <a:rPr lang="en-US" b="1" dirty="0" err="1"/>
              <a:t>Afișare</a:t>
            </a:r>
            <a:r>
              <a:rPr lang="en-US" b="1" dirty="0"/>
              <a:t> (Output):</a:t>
            </a:r>
            <a:r>
              <a:rPr lang="en-US" dirty="0"/>
              <a:t> </a:t>
            </a:r>
          </a:p>
          <a:p>
            <a:pPr marL="742950" lvl="1" indent="-285750">
              <a:buFont typeface="Arial" panose="020B0604020202020204" pitchFamily="34" charset="0"/>
              <a:buChar char="•"/>
            </a:pPr>
            <a:r>
              <a:rPr lang="en-US" dirty="0" err="1"/>
              <a:t>Sintaxa</a:t>
            </a:r>
            <a:r>
              <a:rPr lang="en-US" dirty="0"/>
              <a:t> </a:t>
            </a:r>
            <a:r>
              <a:rPr lang="en-US" dirty="0" err="1"/>
              <a:t>generală</a:t>
            </a:r>
            <a:r>
              <a:rPr lang="en-US" dirty="0"/>
              <a:t>: </a:t>
            </a:r>
            <a:r>
              <a:rPr lang="en-US" dirty="0" err="1"/>
              <a:t>printf</a:t>
            </a:r>
            <a:r>
              <a:rPr lang="en-US" dirty="0"/>
              <a:t>("%A", </a:t>
            </a:r>
            <a:r>
              <a:rPr lang="en-US" dirty="0" err="1"/>
              <a:t>variableOfAType</a:t>
            </a:r>
            <a:r>
              <a:rPr lang="en-US" dirty="0"/>
              <a:t>); </a:t>
            </a:r>
          </a:p>
          <a:p>
            <a:pPr marL="1143000" lvl="2" indent="-228600">
              <a:buFont typeface="Arial" panose="020B0604020202020204" pitchFamily="34" charset="0"/>
              <a:buChar char="•"/>
            </a:pPr>
            <a:r>
              <a:rPr lang="en-US" dirty="0"/>
              <a:t>%A </a:t>
            </a:r>
            <a:r>
              <a:rPr lang="en-US" dirty="0" err="1"/>
              <a:t>este</a:t>
            </a:r>
            <a:r>
              <a:rPr lang="en-US" dirty="0"/>
              <a:t> </a:t>
            </a:r>
            <a:r>
              <a:rPr lang="en-US" dirty="0" err="1"/>
              <a:t>specificatorul</a:t>
            </a:r>
            <a:r>
              <a:rPr lang="en-US" dirty="0"/>
              <a:t> de format.</a:t>
            </a:r>
          </a:p>
          <a:p>
            <a:pPr marL="1143000" lvl="2" indent="-228600">
              <a:buFont typeface="Arial" panose="020B0604020202020204" pitchFamily="34" charset="0"/>
              <a:buChar char="•"/>
            </a:pPr>
            <a:r>
              <a:rPr lang="en-US" dirty="0" err="1"/>
              <a:t>variableOfAType</a:t>
            </a:r>
            <a:r>
              <a:rPr lang="en-US" dirty="0"/>
              <a:t> </a:t>
            </a:r>
            <a:r>
              <a:rPr lang="en-US" dirty="0" err="1"/>
              <a:t>este</a:t>
            </a:r>
            <a:r>
              <a:rPr lang="en-US" dirty="0"/>
              <a:t> </a:t>
            </a:r>
            <a:r>
              <a:rPr lang="en-US" dirty="0" err="1"/>
              <a:t>variabila</a:t>
            </a:r>
            <a:r>
              <a:rPr lang="en-US" dirty="0"/>
              <a:t> a </a:t>
            </a:r>
            <a:r>
              <a:rPr lang="en-US" dirty="0" err="1"/>
              <a:t>cărei</a:t>
            </a:r>
            <a:r>
              <a:rPr lang="en-US" dirty="0"/>
              <a:t> </a:t>
            </a:r>
            <a:r>
              <a:rPr lang="en-US" dirty="0" err="1"/>
              <a:t>valoare</a:t>
            </a:r>
            <a:r>
              <a:rPr lang="en-US" dirty="0"/>
              <a:t> se </a:t>
            </a:r>
            <a:r>
              <a:rPr lang="en-US" dirty="0" err="1"/>
              <a:t>afișează</a:t>
            </a:r>
            <a:r>
              <a:rPr lang="en-US" dirty="0"/>
              <a:t>.</a:t>
            </a:r>
          </a:p>
          <a:p>
            <a:pPr marL="1143000" lvl="2" indent="-228600">
              <a:buFont typeface="Arial" panose="020B0604020202020204" pitchFamily="34" charset="0"/>
              <a:buChar char="•"/>
            </a:pPr>
            <a:endParaRPr lang="en-US" dirty="0"/>
          </a:p>
          <a:p>
            <a:pPr marL="1143000" lvl="2" indent="-228600">
              <a:buFont typeface="Arial" panose="020B0604020202020204" pitchFamily="34" charset="0"/>
              <a:buChar char="•"/>
            </a:pPr>
            <a:endParaRPr lang="en-US" dirty="0"/>
          </a:p>
          <a:p>
            <a:pPr marL="1143000" lvl="2" indent="-228600">
              <a:buFont typeface="Arial" panose="020B0604020202020204" pitchFamily="34" charset="0"/>
              <a:buChar char="•"/>
            </a:pPr>
            <a:endParaRPr lang="en-US" dirty="0"/>
          </a:p>
          <a:p>
            <a:r>
              <a:rPr lang="en-US" dirty="0">
                <a:effectLst/>
              </a:rPr>
              <a:t>This image shows the basic syntax for reading and displaying data in the C language using the </a:t>
            </a:r>
            <a:r>
              <a:rPr lang="en-US" dirty="0" err="1">
                <a:effectLst/>
              </a:rPr>
              <a:t>scanf</a:t>
            </a:r>
            <a:r>
              <a:rPr lang="en-US" dirty="0">
                <a:effectLst/>
              </a:rPr>
              <a:t>() and </a:t>
            </a:r>
            <a:r>
              <a:rPr lang="en-US" dirty="0" err="1">
                <a:effectLst/>
              </a:rPr>
              <a:t>printf</a:t>
            </a:r>
            <a:r>
              <a:rPr lang="en-US" dirty="0">
                <a:effectLst/>
              </a:rPr>
              <a:t>() functions.</a:t>
            </a:r>
          </a:p>
          <a:p>
            <a:pPr>
              <a:buFont typeface="Arial" panose="020B0604020202020204" pitchFamily="34" charset="0"/>
              <a:buChar char="•"/>
            </a:pPr>
            <a:r>
              <a:rPr lang="en-US" b="1" dirty="0"/>
              <a:t>Input (Reading):</a:t>
            </a:r>
            <a:r>
              <a:rPr lang="en-US" dirty="0"/>
              <a:t> </a:t>
            </a:r>
          </a:p>
          <a:p>
            <a:pPr marL="742950" lvl="1" indent="-285750">
              <a:buFont typeface="Arial" panose="020B0604020202020204" pitchFamily="34" charset="0"/>
              <a:buChar char="•"/>
            </a:pPr>
            <a:r>
              <a:rPr lang="en-US" dirty="0"/>
              <a:t>General syntax: </a:t>
            </a:r>
            <a:r>
              <a:rPr lang="en-US" dirty="0" err="1"/>
              <a:t>scanf</a:t>
            </a:r>
            <a:r>
              <a:rPr lang="en-US" dirty="0"/>
              <a:t>("%A", &amp;</a:t>
            </a:r>
            <a:r>
              <a:rPr lang="en-US" dirty="0" err="1"/>
              <a:t>variableOfAType</a:t>
            </a:r>
            <a:r>
              <a:rPr lang="en-US" dirty="0"/>
              <a:t>); </a:t>
            </a:r>
          </a:p>
          <a:p>
            <a:pPr marL="1143000" lvl="2" indent="-228600">
              <a:buFont typeface="Arial" panose="020B0604020202020204" pitchFamily="34" charset="0"/>
              <a:buChar char="•"/>
            </a:pPr>
            <a:r>
              <a:rPr lang="en-US" dirty="0"/>
              <a:t>%A is the format specifier (e.g., %d for int, %f for float, %c for char).</a:t>
            </a:r>
          </a:p>
          <a:p>
            <a:pPr marL="1143000" lvl="2" indent="-228600">
              <a:buFont typeface="Arial" panose="020B0604020202020204" pitchFamily="34" charset="0"/>
              <a:buChar char="•"/>
            </a:pPr>
            <a:r>
              <a:rPr lang="en-US" dirty="0"/>
              <a:t>&amp;</a:t>
            </a:r>
            <a:r>
              <a:rPr lang="en-US" dirty="0" err="1"/>
              <a:t>variableOfAType</a:t>
            </a:r>
            <a:r>
              <a:rPr lang="en-US" dirty="0"/>
              <a:t> refers to the address of the variable where the input value is stored.</a:t>
            </a:r>
          </a:p>
          <a:p>
            <a:pPr>
              <a:buFont typeface="Arial" panose="020B0604020202020204" pitchFamily="34" charset="0"/>
              <a:buChar char="•"/>
            </a:pPr>
            <a:r>
              <a:rPr lang="en-US" b="1" dirty="0"/>
              <a:t>Output (Displaying):</a:t>
            </a:r>
            <a:r>
              <a:rPr lang="en-US" dirty="0"/>
              <a:t> </a:t>
            </a:r>
          </a:p>
          <a:p>
            <a:pPr marL="742950" lvl="1" indent="-285750">
              <a:buFont typeface="Arial" panose="020B0604020202020204" pitchFamily="34" charset="0"/>
              <a:buChar char="•"/>
            </a:pPr>
            <a:r>
              <a:rPr lang="en-US" dirty="0"/>
              <a:t>General syntax: </a:t>
            </a:r>
            <a:r>
              <a:rPr lang="en-US" dirty="0" err="1"/>
              <a:t>printf</a:t>
            </a:r>
            <a:r>
              <a:rPr lang="en-US" dirty="0"/>
              <a:t>("%A", </a:t>
            </a:r>
            <a:r>
              <a:rPr lang="en-US" dirty="0" err="1"/>
              <a:t>variableOfAType</a:t>
            </a:r>
            <a:r>
              <a:rPr lang="en-US" dirty="0"/>
              <a:t>); </a:t>
            </a:r>
          </a:p>
          <a:p>
            <a:pPr marL="1143000" lvl="2" indent="-228600">
              <a:buFont typeface="Arial" panose="020B0604020202020204" pitchFamily="34" charset="0"/>
              <a:buChar char="•"/>
            </a:pPr>
            <a:r>
              <a:rPr lang="en-US" dirty="0"/>
              <a:t>%A is the format specifier.</a:t>
            </a:r>
          </a:p>
          <a:p>
            <a:pPr marL="1143000" lvl="2" indent="-228600">
              <a:buFont typeface="Arial" panose="020B0604020202020204" pitchFamily="34" charset="0"/>
              <a:buChar char="•"/>
            </a:pPr>
            <a:r>
              <a:rPr lang="en-US" dirty="0" err="1"/>
              <a:t>variableOfAType</a:t>
            </a:r>
            <a:r>
              <a:rPr lang="en-US" dirty="0"/>
              <a:t> is the variable whose value is displayed.</a:t>
            </a:r>
          </a:p>
          <a:p>
            <a:pPr marL="1143000" lvl="2" indent="-22860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15</a:t>
            </a:fld>
            <a:endParaRPr lang="en-US"/>
          </a:p>
        </p:txBody>
      </p:sp>
    </p:spTree>
    <p:extLst>
      <p:ext uri="{BB962C8B-B14F-4D97-AF65-F5344CB8AC3E}">
        <p14:creationId xmlns:p14="http://schemas.microsoft.com/office/powerpoint/2010/main" val="4126034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Această</a:t>
            </a:r>
            <a:r>
              <a:rPr lang="en-US" dirty="0"/>
              <a:t> imagine </a:t>
            </a:r>
            <a:r>
              <a:rPr lang="en-US" dirty="0" err="1"/>
              <a:t>conține</a:t>
            </a:r>
            <a:r>
              <a:rPr lang="en-US" dirty="0"/>
              <a:t> un program C </a:t>
            </a:r>
            <a:r>
              <a:rPr lang="en-US" dirty="0" err="1"/>
              <a:t>complet</a:t>
            </a:r>
            <a:r>
              <a:rPr lang="en-US" dirty="0"/>
              <a:t> care </a:t>
            </a:r>
            <a:r>
              <a:rPr lang="en-US" dirty="0" err="1"/>
              <a:t>demonstrează</a:t>
            </a:r>
            <a:r>
              <a:rPr lang="en-US" dirty="0"/>
              <a:t> </a:t>
            </a:r>
            <a:r>
              <a:rPr lang="en-US" dirty="0" err="1"/>
              <a:t>citirea</a:t>
            </a:r>
            <a:r>
              <a:rPr lang="en-US" dirty="0"/>
              <a:t> </a:t>
            </a:r>
            <a:r>
              <a:rPr lang="en-US" dirty="0" err="1"/>
              <a:t>și</a:t>
            </a:r>
            <a:r>
              <a:rPr lang="en-US" dirty="0"/>
              <a:t> </a:t>
            </a:r>
            <a:r>
              <a:rPr lang="en-US" dirty="0" err="1"/>
              <a:t>afișarea</a:t>
            </a:r>
            <a:r>
              <a:rPr lang="en-US" dirty="0"/>
              <a:t> </a:t>
            </a:r>
            <a:r>
              <a:rPr lang="en-US" dirty="0" err="1"/>
              <a:t>datelor</a:t>
            </a:r>
            <a:r>
              <a:rPr lang="en-US" dirty="0"/>
              <a:t> </a:t>
            </a:r>
            <a:r>
              <a:rPr lang="en-US" dirty="0" err="1"/>
              <a:t>pentru</a:t>
            </a:r>
            <a:r>
              <a:rPr lang="en-US" dirty="0"/>
              <a:t> </a:t>
            </a:r>
            <a:r>
              <a:rPr lang="en-US" dirty="0" err="1"/>
              <a:t>tipurile</a:t>
            </a:r>
            <a:r>
              <a:rPr lang="en-US" dirty="0"/>
              <a:t> int, float </a:t>
            </a:r>
            <a:r>
              <a:rPr lang="en-US" dirty="0" err="1"/>
              <a:t>și</a:t>
            </a:r>
            <a:r>
              <a:rPr lang="en-US" dirty="0"/>
              <a:t> char.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image contains a complete C program demonstrating input and output for int, float, and char types.</a:t>
            </a:r>
          </a:p>
          <a:p>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16</a:t>
            </a:fld>
            <a:endParaRPr lang="en-US"/>
          </a:p>
        </p:txBody>
      </p:sp>
    </p:spTree>
    <p:extLst>
      <p:ext uri="{BB962C8B-B14F-4D97-AF65-F5344CB8AC3E}">
        <p14:creationId xmlns:p14="http://schemas.microsoft.com/office/powerpoint/2010/main" val="3370895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fprintf</a:t>
            </a:r>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17</a:t>
            </a:fld>
            <a:endParaRPr lang="en-US"/>
          </a:p>
        </p:txBody>
      </p:sp>
    </p:spTree>
    <p:extLst>
      <p:ext uri="{BB962C8B-B14F-4D97-AF65-F5344CB8AC3E}">
        <p14:creationId xmlns:p14="http://schemas.microsoft.com/office/powerpoint/2010/main" val="1111495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FB60B253-91B2-42EF-902E-7B0EDCDE84FA}" type="slidenum">
              <a:rPr lang="en-US" smtClean="0"/>
              <a:t>18</a:t>
            </a:fld>
            <a:endParaRPr lang="en-US"/>
          </a:p>
        </p:txBody>
      </p:sp>
    </p:spTree>
    <p:extLst>
      <p:ext uri="{BB962C8B-B14F-4D97-AF65-F5344CB8AC3E}">
        <p14:creationId xmlns:p14="http://schemas.microsoft.com/office/powerpoint/2010/main" val="3481777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Să</a:t>
            </a:r>
            <a:r>
              <a:rPr lang="en-US" dirty="0"/>
              <a:t> </a:t>
            </a:r>
            <a:r>
              <a:rPr lang="en-US" dirty="0" err="1"/>
              <a:t>începem</a:t>
            </a:r>
            <a:r>
              <a:rPr lang="en-US" dirty="0"/>
              <a:t> cu </a:t>
            </a:r>
            <a:r>
              <a:rPr lang="en-US" dirty="0" err="1"/>
              <a:t>motivul</a:t>
            </a:r>
            <a:r>
              <a:rPr lang="en-US" dirty="0"/>
              <a:t> </a:t>
            </a:r>
            <a:r>
              <a:rPr lang="en-US" dirty="0" err="1"/>
              <a:t>pentru</a:t>
            </a:r>
            <a:r>
              <a:rPr lang="en-US" dirty="0"/>
              <a:t> care </a:t>
            </a:r>
            <a:r>
              <a:rPr lang="en-US" dirty="0" err="1"/>
              <a:t>gestionarea</a:t>
            </a:r>
            <a:r>
              <a:rPr lang="en-US" dirty="0"/>
              <a:t> </a:t>
            </a:r>
            <a:r>
              <a:rPr lang="en-US" dirty="0" err="1"/>
              <a:t>fișierelor</a:t>
            </a:r>
            <a:r>
              <a:rPr lang="en-US" dirty="0"/>
              <a:t> </a:t>
            </a:r>
            <a:r>
              <a:rPr lang="en-US" dirty="0" err="1"/>
              <a:t>este</a:t>
            </a:r>
            <a:r>
              <a:rPr lang="en-US" dirty="0"/>
              <a:t> </a:t>
            </a:r>
            <a:r>
              <a:rPr lang="en-US" dirty="0" err="1"/>
              <a:t>importantă</a:t>
            </a:r>
            <a:r>
              <a:rPr lang="en-US" dirty="0"/>
              <a:t> </a:t>
            </a:r>
            <a:r>
              <a:rPr lang="en-US" dirty="0" err="1"/>
              <a:t>în</a:t>
            </a:r>
            <a:r>
              <a:rPr lang="en-US" dirty="0"/>
              <a:t> C. </a:t>
            </a:r>
            <a:r>
              <a:rPr lang="en-US" dirty="0" err="1"/>
              <a:t>Când</a:t>
            </a:r>
            <a:r>
              <a:rPr lang="en-US" dirty="0"/>
              <a:t> un program </a:t>
            </a:r>
            <a:r>
              <a:rPr lang="en-US" dirty="0" err="1"/>
              <a:t>rulează</a:t>
            </a:r>
            <a:r>
              <a:rPr lang="en-US" dirty="0"/>
              <a:t>, </a:t>
            </a:r>
            <a:r>
              <a:rPr lang="en-US" dirty="0" err="1"/>
              <a:t>datele</a:t>
            </a:r>
            <a:r>
              <a:rPr lang="en-US" dirty="0"/>
              <a:t> sunt </a:t>
            </a:r>
            <a:r>
              <a:rPr lang="en-US" dirty="0" err="1"/>
              <a:t>stocate</a:t>
            </a:r>
            <a:r>
              <a:rPr lang="en-US" dirty="0"/>
              <a:t> </a:t>
            </a:r>
            <a:r>
              <a:rPr lang="en-US" dirty="0" err="1"/>
              <a:t>în</a:t>
            </a:r>
            <a:r>
              <a:rPr lang="en-US" dirty="0"/>
              <a:t> </a:t>
            </a:r>
            <a:r>
              <a:rPr lang="en-US" dirty="0" err="1"/>
              <a:t>memoria</a:t>
            </a:r>
            <a:r>
              <a:rPr lang="en-US" dirty="0"/>
              <a:t> </a:t>
            </a:r>
            <a:r>
              <a:rPr lang="en-US" dirty="0" err="1"/>
              <a:t>principală</a:t>
            </a:r>
            <a:r>
              <a:rPr lang="en-US" dirty="0"/>
              <a:t>, </a:t>
            </a:r>
            <a:r>
              <a:rPr lang="en-US" dirty="0" err="1"/>
              <a:t>memorie</a:t>
            </a:r>
            <a:r>
              <a:rPr lang="en-US" dirty="0"/>
              <a:t> care e de </a:t>
            </a:r>
            <a:r>
              <a:rPr lang="en-US" dirty="0" err="1"/>
              <a:t>fapt</a:t>
            </a:r>
            <a:r>
              <a:rPr lang="en-US" dirty="0"/>
              <a:t> </a:t>
            </a:r>
            <a:r>
              <a:rPr lang="en-US" dirty="0" err="1"/>
              <a:t>temporară</a:t>
            </a:r>
            <a:r>
              <a:rPr lang="en-US" dirty="0"/>
              <a:t>. </a:t>
            </a:r>
            <a:r>
              <a:rPr lang="en-US" dirty="0" err="1"/>
              <a:t>Odată</a:t>
            </a:r>
            <a:r>
              <a:rPr lang="en-US" dirty="0"/>
              <a:t> </a:t>
            </a:r>
            <a:r>
              <a:rPr lang="en-US" dirty="0" err="1"/>
              <a:t>ce</a:t>
            </a:r>
            <a:r>
              <a:rPr lang="en-US" dirty="0"/>
              <a:t> </a:t>
            </a:r>
            <a:r>
              <a:rPr lang="en-US" dirty="0" err="1"/>
              <a:t>programul</a:t>
            </a:r>
            <a:r>
              <a:rPr lang="en-US" dirty="0"/>
              <a:t> se </a:t>
            </a:r>
            <a:r>
              <a:rPr lang="en-US" dirty="0" err="1"/>
              <a:t>încheie</a:t>
            </a:r>
            <a:r>
              <a:rPr lang="en-US" dirty="0"/>
              <a:t>, </a:t>
            </a:r>
            <a:r>
              <a:rPr lang="en-US" dirty="0" err="1"/>
              <a:t>pierdem</a:t>
            </a:r>
            <a:r>
              <a:rPr lang="en-US" dirty="0"/>
              <a:t> </a:t>
            </a:r>
            <a:r>
              <a:rPr lang="en-US" dirty="0" err="1"/>
              <a:t>acele</a:t>
            </a:r>
            <a:r>
              <a:rPr lang="en-US" dirty="0"/>
              <a:t> date. </a:t>
            </a:r>
            <a:r>
              <a:rPr lang="en-US" dirty="0" err="1"/>
              <a:t>Iar</a:t>
            </a:r>
            <a:r>
              <a:rPr lang="en-US" dirty="0"/>
              <a:t> </a:t>
            </a:r>
            <a:r>
              <a:rPr lang="en-US" dirty="0" err="1"/>
              <a:t>pentru</a:t>
            </a:r>
            <a:r>
              <a:rPr lang="en-US" dirty="0"/>
              <a:t> a </a:t>
            </a:r>
            <a:r>
              <a:rPr lang="en-US" dirty="0" err="1"/>
              <a:t>păstra</a:t>
            </a:r>
            <a:r>
              <a:rPr lang="en-US" dirty="0"/>
              <a:t> </a:t>
            </a:r>
            <a:r>
              <a:rPr lang="en-US" dirty="0" err="1"/>
              <a:t>datele</a:t>
            </a:r>
            <a:r>
              <a:rPr lang="en-US" dirty="0"/>
              <a:t> </a:t>
            </a:r>
            <a:r>
              <a:rPr lang="en-US" dirty="0" err="1"/>
              <a:t>pentru</a:t>
            </a:r>
            <a:r>
              <a:rPr lang="en-US" dirty="0"/>
              <a:t> </a:t>
            </a:r>
            <a:r>
              <a:rPr lang="en-US" dirty="0" err="1"/>
              <a:t>utilizare</a:t>
            </a:r>
            <a:r>
              <a:rPr lang="en-US" dirty="0"/>
              <a:t> </a:t>
            </a:r>
            <a:r>
              <a:rPr lang="en-US" dirty="0" err="1"/>
              <a:t>viitoare</a:t>
            </a:r>
            <a:r>
              <a:rPr lang="en-US" dirty="0"/>
              <a:t>, </a:t>
            </a:r>
            <a:r>
              <a:rPr lang="en-US" dirty="0" err="1"/>
              <a:t>avem</a:t>
            </a:r>
            <a:r>
              <a:rPr lang="en-US" dirty="0"/>
              <a:t> </a:t>
            </a:r>
            <a:r>
              <a:rPr lang="en-US" dirty="0" err="1"/>
              <a:t>nevoie</a:t>
            </a:r>
            <a:r>
              <a:rPr lang="en-US" dirty="0"/>
              <a:t> de o </a:t>
            </a:r>
            <a:r>
              <a:rPr lang="en-US" dirty="0" err="1"/>
              <a:t>modalitate</a:t>
            </a:r>
            <a:r>
              <a:rPr lang="en-US" dirty="0"/>
              <a:t> de a le </a:t>
            </a:r>
            <a:r>
              <a:rPr lang="en-US" dirty="0" err="1"/>
              <a:t>stoca</a:t>
            </a:r>
            <a:r>
              <a:rPr lang="en-US" dirty="0"/>
              <a:t> permanent—</a:t>
            </a:r>
            <a:r>
              <a:rPr lang="en-US" dirty="0" err="1"/>
              <a:t>iar</a:t>
            </a:r>
            <a:r>
              <a:rPr lang="en-US" dirty="0"/>
              <a:t> </a:t>
            </a:r>
            <a:r>
              <a:rPr lang="en-US" dirty="0" err="1"/>
              <a:t>aici</a:t>
            </a:r>
            <a:r>
              <a:rPr lang="en-US" dirty="0"/>
              <a:t> </a:t>
            </a:r>
            <a:r>
              <a:rPr lang="en-US" dirty="0" err="1"/>
              <a:t>intervine</a:t>
            </a:r>
            <a:r>
              <a:rPr lang="en-US" dirty="0"/>
              <a:t> </a:t>
            </a:r>
            <a:r>
              <a:rPr lang="en-US" dirty="0" err="1"/>
              <a:t>gestionarea</a:t>
            </a:r>
            <a:r>
              <a:rPr lang="en-US" dirty="0"/>
              <a:t> </a:t>
            </a:r>
            <a:r>
              <a:rPr lang="en-US" dirty="0" err="1"/>
              <a:t>fișierelor</a:t>
            </a:r>
            <a:r>
              <a:rPr lang="en-US" dirty="0"/>
              <a:t>.</a:t>
            </a:r>
          </a:p>
          <a:p>
            <a:r>
              <a:rPr lang="en-US" dirty="0" err="1">
                <a:effectLst/>
              </a:rPr>
              <a:t>Această</a:t>
            </a:r>
            <a:r>
              <a:rPr lang="en-US" dirty="0">
                <a:effectLst/>
              </a:rPr>
              <a:t> imagine </a:t>
            </a:r>
            <a:r>
              <a:rPr lang="en-US" dirty="0" err="1">
                <a:effectLst/>
              </a:rPr>
              <a:t>ilustrează</a:t>
            </a:r>
            <a:r>
              <a:rPr lang="en-US" dirty="0">
                <a:effectLst/>
              </a:rPr>
              <a:t> </a:t>
            </a:r>
            <a:r>
              <a:rPr lang="en-US" dirty="0" err="1">
                <a:effectLst/>
              </a:rPr>
              <a:t>fluxul</a:t>
            </a:r>
            <a:r>
              <a:rPr lang="en-US" dirty="0">
                <a:effectLst/>
              </a:rPr>
              <a:t> de date </a:t>
            </a:r>
            <a:r>
              <a:rPr lang="en-US" dirty="0" err="1">
                <a:effectLst/>
              </a:rPr>
              <a:t>pentru</a:t>
            </a:r>
            <a:r>
              <a:rPr lang="en-US" dirty="0">
                <a:effectLst/>
              </a:rPr>
              <a:t> </a:t>
            </a:r>
            <a:r>
              <a:rPr lang="en-US" dirty="0" err="1">
                <a:effectLst/>
              </a:rPr>
              <a:t>operațiunile</a:t>
            </a:r>
            <a:r>
              <a:rPr lang="en-US" dirty="0">
                <a:effectLst/>
              </a:rPr>
              <a:t> de </a:t>
            </a:r>
            <a:r>
              <a:rPr lang="en-US" dirty="0" err="1">
                <a:effectLst/>
              </a:rPr>
              <a:t>intrare</a:t>
            </a:r>
            <a:r>
              <a:rPr lang="en-US" dirty="0">
                <a:effectLst/>
              </a:rPr>
              <a:t>/</a:t>
            </a:r>
            <a:r>
              <a:rPr lang="en-US" dirty="0" err="1">
                <a:effectLst/>
              </a:rPr>
              <a:t>ieșire</a:t>
            </a:r>
            <a:r>
              <a:rPr lang="en-US" dirty="0">
                <a:effectLst/>
              </a:rPr>
              <a:t> (I/O) </a:t>
            </a:r>
            <a:r>
              <a:rPr lang="en-US" dirty="0" err="1">
                <a:effectLst/>
              </a:rPr>
              <a:t>în</a:t>
            </a:r>
            <a:r>
              <a:rPr lang="en-US" dirty="0">
                <a:effectLst/>
              </a:rPr>
              <a:t> </a:t>
            </a:r>
            <a:r>
              <a:rPr lang="en-US" dirty="0" err="1">
                <a:effectLst/>
              </a:rPr>
              <a:t>limbajul</a:t>
            </a:r>
            <a:r>
              <a:rPr lang="en-US" dirty="0">
                <a:effectLst/>
              </a:rPr>
              <a:t> C, </a:t>
            </a:r>
            <a:r>
              <a:rPr lang="en-US" dirty="0" err="1">
                <a:effectLst/>
              </a:rPr>
              <a:t>arătând</a:t>
            </a:r>
            <a:r>
              <a:rPr lang="en-US" dirty="0">
                <a:effectLst/>
              </a:rPr>
              <a:t> cum </a:t>
            </a:r>
            <a:r>
              <a:rPr lang="en-US" dirty="0" err="1">
                <a:effectLst/>
              </a:rPr>
              <a:t>funcțiile</a:t>
            </a:r>
            <a:r>
              <a:rPr lang="en-US" dirty="0">
                <a:effectLst/>
              </a:rPr>
              <a:t> de </a:t>
            </a:r>
            <a:r>
              <a:rPr lang="en-US" dirty="0" err="1">
                <a:effectLst/>
              </a:rPr>
              <a:t>intrare</a:t>
            </a:r>
            <a:r>
              <a:rPr lang="en-US" dirty="0">
                <a:effectLst/>
              </a:rPr>
              <a:t> </a:t>
            </a:r>
            <a:r>
              <a:rPr lang="en-US" dirty="0" err="1">
                <a:effectLst/>
              </a:rPr>
              <a:t>și</a:t>
            </a:r>
            <a:r>
              <a:rPr lang="en-US" dirty="0">
                <a:effectLst/>
              </a:rPr>
              <a:t> </a:t>
            </a:r>
            <a:r>
              <a:rPr lang="en-US" dirty="0" err="1">
                <a:effectLst/>
              </a:rPr>
              <a:t>ieșire</a:t>
            </a:r>
            <a:r>
              <a:rPr lang="en-US" dirty="0">
                <a:effectLst/>
              </a:rPr>
              <a:t> </a:t>
            </a:r>
            <a:r>
              <a:rPr lang="en-US" dirty="0" err="1">
                <a:effectLst/>
              </a:rPr>
              <a:t>interacționează</a:t>
            </a:r>
            <a:r>
              <a:rPr lang="en-US" dirty="0">
                <a:effectLst/>
              </a:rPr>
              <a:t> cu </a:t>
            </a:r>
            <a:r>
              <a:rPr lang="en-US" dirty="0" err="1">
                <a:effectLst/>
              </a:rPr>
              <a:t>memoria</a:t>
            </a:r>
            <a:r>
              <a:rPr lang="en-US" dirty="0">
                <a:effectLst/>
              </a:rPr>
              <a:t> </a:t>
            </a:r>
            <a:r>
              <a:rPr lang="en-US" dirty="0" err="1">
                <a:effectLst/>
              </a:rPr>
              <a:t>principală</a:t>
            </a:r>
            <a:r>
              <a:rPr lang="en-US" dirty="0">
                <a:effectLst/>
              </a:rPr>
              <a:t> </a:t>
            </a:r>
            <a:r>
              <a:rPr lang="en-US" dirty="0" err="1">
                <a:effectLst/>
              </a:rPr>
              <a:t>și</a:t>
            </a:r>
            <a:r>
              <a:rPr lang="en-US" dirty="0">
                <a:effectLst/>
              </a:rPr>
              <a:t> </a:t>
            </a:r>
            <a:r>
              <a:rPr lang="en-US" dirty="0" err="1">
                <a:effectLst/>
              </a:rPr>
              <a:t>stocarea</a:t>
            </a:r>
            <a:r>
              <a:rPr lang="en-US" dirty="0">
                <a:effectLst/>
              </a:rPr>
              <a:t> </a:t>
            </a:r>
            <a:r>
              <a:rPr lang="en-US" dirty="0" err="1">
                <a:effectLst/>
              </a:rPr>
              <a:t>secundară</a:t>
            </a:r>
            <a:r>
              <a:rPr lang="en-US" dirty="0">
                <a:effectLst/>
              </a:rPr>
              <a:t>.</a:t>
            </a:r>
          </a:p>
          <a:p>
            <a:pPr>
              <a:buFont typeface="Arial" panose="020B0604020202020204" pitchFamily="34" charset="0"/>
              <a:buChar char="•"/>
            </a:pPr>
            <a:r>
              <a:rPr lang="en-US" b="1" dirty="0" err="1"/>
              <a:t>Intrare</a:t>
            </a:r>
            <a:r>
              <a:rPr lang="en-US" b="1" dirty="0"/>
              <a:t> (Input):</a:t>
            </a:r>
            <a:r>
              <a:rPr lang="en-US" dirty="0"/>
              <a:t> </a:t>
            </a:r>
            <a:r>
              <a:rPr lang="en-US" dirty="0" err="1"/>
              <a:t>Datele</a:t>
            </a:r>
            <a:r>
              <a:rPr lang="en-US" dirty="0"/>
              <a:t> sunt </a:t>
            </a:r>
            <a:r>
              <a:rPr lang="en-US" dirty="0" err="1"/>
              <a:t>introduse</a:t>
            </a:r>
            <a:r>
              <a:rPr lang="en-US" dirty="0"/>
              <a:t> </a:t>
            </a:r>
            <a:r>
              <a:rPr lang="en-US" dirty="0" err="1"/>
              <a:t>prin</a:t>
            </a:r>
            <a:r>
              <a:rPr lang="en-US" dirty="0"/>
              <a:t> </a:t>
            </a:r>
            <a:r>
              <a:rPr lang="en-US" dirty="0" err="1"/>
              <a:t>funcția</a:t>
            </a:r>
            <a:r>
              <a:rPr lang="en-US" dirty="0"/>
              <a:t> </a:t>
            </a:r>
            <a:r>
              <a:rPr lang="en-US" dirty="0" err="1"/>
              <a:t>scanf</a:t>
            </a:r>
            <a:r>
              <a:rPr lang="en-US" dirty="0"/>
              <a:t>, care </a:t>
            </a:r>
            <a:r>
              <a:rPr lang="en-US" dirty="0" err="1"/>
              <a:t>citește</a:t>
            </a:r>
            <a:r>
              <a:rPr lang="en-US" dirty="0"/>
              <a:t> </a:t>
            </a:r>
            <a:r>
              <a:rPr lang="en-US" dirty="0" err="1"/>
              <a:t>datele</a:t>
            </a:r>
            <a:r>
              <a:rPr lang="en-US" dirty="0"/>
              <a:t> </a:t>
            </a:r>
            <a:r>
              <a:rPr lang="en-US" dirty="0" err="1"/>
              <a:t>și</a:t>
            </a:r>
            <a:r>
              <a:rPr lang="en-US" dirty="0"/>
              <a:t> le </a:t>
            </a:r>
            <a:r>
              <a:rPr lang="en-US" dirty="0" err="1"/>
              <a:t>stochează</a:t>
            </a:r>
            <a:r>
              <a:rPr lang="en-US" dirty="0"/>
              <a:t> </a:t>
            </a:r>
            <a:r>
              <a:rPr lang="en-US" dirty="0" err="1"/>
              <a:t>în</a:t>
            </a:r>
            <a:r>
              <a:rPr lang="en-US" dirty="0"/>
              <a:t> </a:t>
            </a:r>
            <a:r>
              <a:rPr lang="en-US" b="1" dirty="0"/>
              <a:t>Memoria </a:t>
            </a:r>
            <a:r>
              <a:rPr lang="en-US" b="1" dirty="0" err="1"/>
              <a:t>Principală</a:t>
            </a:r>
            <a:r>
              <a:rPr lang="en-US" dirty="0"/>
              <a:t>.</a:t>
            </a:r>
          </a:p>
          <a:p>
            <a:pPr>
              <a:buFont typeface="Arial" panose="020B0604020202020204" pitchFamily="34" charset="0"/>
              <a:buChar char="•"/>
            </a:pPr>
            <a:r>
              <a:rPr lang="en-US" b="1" dirty="0" err="1"/>
              <a:t>Ieșire</a:t>
            </a:r>
            <a:r>
              <a:rPr lang="en-US" b="1" dirty="0"/>
              <a:t> (Output):</a:t>
            </a:r>
            <a:r>
              <a:rPr lang="en-US" dirty="0"/>
              <a:t> </a:t>
            </a:r>
            <a:r>
              <a:rPr lang="en-US" dirty="0" err="1"/>
              <a:t>Datele</a:t>
            </a:r>
            <a:r>
              <a:rPr lang="en-US" dirty="0"/>
              <a:t> din Memoria </a:t>
            </a:r>
            <a:r>
              <a:rPr lang="en-US" dirty="0" err="1"/>
              <a:t>Principală</a:t>
            </a:r>
            <a:r>
              <a:rPr lang="en-US" dirty="0"/>
              <a:t> sunt </a:t>
            </a:r>
            <a:r>
              <a:rPr lang="en-US" dirty="0" err="1"/>
              <a:t>afișate</a:t>
            </a:r>
            <a:r>
              <a:rPr lang="en-US" dirty="0"/>
              <a:t> </a:t>
            </a:r>
            <a:r>
              <a:rPr lang="en-US" dirty="0" err="1"/>
              <a:t>utilizând</a:t>
            </a:r>
            <a:r>
              <a:rPr lang="en-US" dirty="0"/>
              <a:t> </a:t>
            </a:r>
            <a:r>
              <a:rPr lang="en-US" dirty="0" err="1"/>
              <a:t>funcția</a:t>
            </a:r>
            <a:r>
              <a:rPr lang="en-US" dirty="0"/>
              <a:t> </a:t>
            </a:r>
            <a:r>
              <a:rPr lang="en-US" dirty="0" err="1"/>
              <a:t>printf</a:t>
            </a:r>
            <a:r>
              <a:rPr lang="en-US" dirty="0"/>
              <a:t>.</a:t>
            </a:r>
          </a:p>
          <a:p>
            <a:pPr>
              <a:buFont typeface="Arial" panose="020B0604020202020204" pitchFamily="34" charset="0"/>
              <a:buChar char="•"/>
            </a:pPr>
            <a:r>
              <a:rPr lang="en-US" b="1" dirty="0" err="1"/>
              <a:t>Stocare</a:t>
            </a:r>
            <a:r>
              <a:rPr lang="en-US" b="1" dirty="0"/>
              <a:t> </a:t>
            </a:r>
            <a:r>
              <a:rPr lang="en-US" b="1" dirty="0" err="1"/>
              <a:t>Secundară</a:t>
            </a:r>
            <a:r>
              <a:rPr lang="en-US" b="1" dirty="0"/>
              <a:t>:</a:t>
            </a:r>
            <a:r>
              <a:rPr lang="en-US" dirty="0"/>
              <a:t> </a:t>
            </a:r>
            <a:r>
              <a:rPr lang="en-US" dirty="0" err="1"/>
              <a:t>Datele</a:t>
            </a:r>
            <a:r>
              <a:rPr lang="en-US" dirty="0"/>
              <a:t> pot fi </a:t>
            </a:r>
            <a:r>
              <a:rPr lang="en-US" dirty="0" err="1"/>
              <a:t>scrise</a:t>
            </a:r>
            <a:r>
              <a:rPr lang="en-US" dirty="0"/>
              <a:t> </a:t>
            </a:r>
            <a:r>
              <a:rPr lang="en-US" dirty="0" err="1"/>
              <a:t>sau</a:t>
            </a:r>
            <a:r>
              <a:rPr lang="en-US" dirty="0"/>
              <a:t> </a:t>
            </a:r>
            <a:r>
              <a:rPr lang="en-US" dirty="0" err="1"/>
              <a:t>citite</a:t>
            </a:r>
            <a:r>
              <a:rPr lang="en-US" dirty="0"/>
              <a:t> din </a:t>
            </a:r>
            <a:r>
              <a:rPr lang="en-US" dirty="0" err="1"/>
              <a:t>stocarea</a:t>
            </a:r>
            <a:r>
              <a:rPr lang="en-US" dirty="0"/>
              <a:t> </a:t>
            </a:r>
            <a:r>
              <a:rPr lang="en-US" dirty="0" err="1"/>
              <a:t>secundară</a:t>
            </a:r>
            <a:r>
              <a:rPr lang="en-US" dirty="0"/>
              <a:t> (cum </a:t>
            </a:r>
            <a:r>
              <a:rPr lang="en-US" dirty="0" err="1"/>
              <a:t>ar</a:t>
            </a:r>
            <a:r>
              <a:rPr lang="en-US" dirty="0"/>
              <a:t> fi </a:t>
            </a:r>
            <a:r>
              <a:rPr lang="en-US" dirty="0" err="1"/>
              <a:t>fișierele</a:t>
            </a:r>
            <a:r>
              <a:rPr lang="en-US" dirty="0"/>
              <a:t>) </a:t>
            </a:r>
            <a:r>
              <a:rPr lang="en-US" dirty="0" err="1"/>
              <a:t>folosind</a:t>
            </a:r>
            <a:r>
              <a:rPr lang="en-US" dirty="0"/>
              <a:t> </a:t>
            </a:r>
            <a:r>
              <a:rPr lang="en-US" dirty="0" err="1"/>
              <a:t>funcții</a:t>
            </a:r>
            <a:r>
              <a:rPr lang="en-US" dirty="0"/>
              <a:t> </a:t>
            </a:r>
            <a:r>
              <a:rPr lang="en-US" dirty="0" err="1"/>
              <a:t>specifice</a:t>
            </a:r>
            <a:r>
              <a:rPr lang="en-US" dirty="0"/>
              <a:t>: </a:t>
            </a:r>
          </a:p>
          <a:p>
            <a:pPr marL="742950" lvl="1" indent="-285750">
              <a:buFont typeface="Arial" panose="020B0604020202020204" pitchFamily="34" charset="0"/>
              <a:buChar char="•"/>
            </a:pPr>
            <a:r>
              <a:rPr lang="en-US" b="1" dirty="0" err="1"/>
              <a:t>Pentru</a:t>
            </a:r>
            <a:r>
              <a:rPr lang="en-US" b="1" dirty="0"/>
              <a:t> </a:t>
            </a:r>
            <a:r>
              <a:rPr lang="en-US" b="1" dirty="0" err="1"/>
              <a:t>scriere</a:t>
            </a:r>
            <a:r>
              <a:rPr lang="en-US" b="1" dirty="0"/>
              <a:t>/</a:t>
            </a:r>
            <a:r>
              <a:rPr lang="en-US" b="1" dirty="0" err="1"/>
              <a:t>stocare</a:t>
            </a:r>
            <a:r>
              <a:rPr lang="en-US" b="1" dirty="0"/>
              <a:t>:</a:t>
            </a:r>
            <a:r>
              <a:rPr lang="en-US" dirty="0"/>
              <a:t> </a:t>
            </a:r>
            <a:r>
              <a:rPr lang="en-US" dirty="0" err="1"/>
              <a:t>fprintf</a:t>
            </a:r>
            <a:r>
              <a:rPr lang="en-US" dirty="0"/>
              <a:t>, </a:t>
            </a:r>
            <a:r>
              <a:rPr lang="en-US" dirty="0" err="1"/>
              <a:t>fputs</a:t>
            </a:r>
            <a:r>
              <a:rPr lang="en-US" dirty="0"/>
              <a:t>, </a:t>
            </a:r>
            <a:r>
              <a:rPr lang="en-US" dirty="0" err="1"/>
              <a:t>fputc</a:t>
            </a:r>
            <a:r>
              <a:rPr lang="en-US" dirty="0"/>
              <a:t>, </a:t>
            </a:r>
            <a:r>
              <a:rPr lang="en-US" dirty="0" err="1"/>
              <a:t>fwrite</a:t>
            </a:r>
            <a:r>
              <a:rPr lang="en-US" dirty="0"/>
              <a:t> – </a:t>
            </a:r>
            <a:r>
              <a:rPr lang="en-US" dirty="0" err="1"/>
              <a:t>acestea</a:t>
            </a:r>
            <a:r>
              <a:rPr lang="en-US" dirty="0"/>
              <a:t> </a:t>
            </a:r>
            <a:r>
              <a:rPr lang="en-US" dirty="0" err="1"/>
              <a:t>scriu</a:t>
            </a:r>
            <a:r>
              <a:rPr lang="en-US" dirty="0"/>
              <a:t> date din Memoria </a:t>
            </a:r>
            <a:r>
              <a:rPr lang="en-US" dirty="0" err="1"/>
              <a:t>Principală</a:t>
            </a:r>
            <a:r>
              <a:rPr lang="en-US" dirty="0"/>
              <a:t> </a:t>
            </a:r>
            <a:r>
              <a:rPr lang="en-US" dirty="0" err="1"/>
              <a:t>în</a:t>
            </a:r>
            <a:r>
              <a:rPr lang="en-US" dirty="0"/>
              <a:t> </a:t>
            </a:r>
            <a:r>
              <a:rPr lang="en-US" dirty="0" err="1"/>
              <a:t>Stocarea</a:t>
            </a:r>
            <a:r>
              <a:rPr lang="en-US" dirty="0"/>
              <a:t> </a:t>
            </a:r>
            <a:r>
              <a:rPr lang="en-US" dirty="0" err="1"/>
              <a:t>Secundară</a:t>
            </a:r>
            <a:r>
              <a:rPr lang="en-US" dirty="0"/>
              <a:t>.</a:t>
            </a:r>
          </a:p>
          <a:p>
            <a:pPr marL="742950" lvl="1" indent="-285750">
              <a:buFont typeface="Arial" panose="020B0604020202020204" pitchFamily="34" charset="0"/>
              <a:buChar char="•"/>
            </a:pPr>
            <a:r>
              <a:rPr lang="en-US" b="1" dirty="0" err="1"/>
              <a:t>Pentru</a:t>
            </a:r>
            <a:r>
              <a:rPr lang="en-US" b="1" dirty="0"/>
              <a:t> </a:t>
            </a:r>
            <a:r>
              <a:rPr lang="en-US" b="1" dirty="0" err="1"/>
              <a:t>citire</a:t>
            </a:r>
            <a:r>
              <a:rPr lang="en-US" b="1" dirty="0"/>
              <a:t>/</a:t>
            </a:r>
            <a:r>
              <a:rPr lang="en-US" b="1" dirty="0" err="1"/>
              <a:t>afișare</a:t>
            </a:r>
            <a:r>
              <a:rPr lang="en-US" b="1" dirty="0"/>
              <a:t>:</a:t>
            </a:r>
            <a:r>
              <a:rPr lang="en-US" dirty="0"/>
              <a:t> </a:t>
            </a:r>
            <a:r>
              <a:rPr lang="en-US" dirty="0" err="1"/>
              <a:t>fscanf</a:t>
            </a:r>
            <a:r>
              <a:rPr lang="en-US" dirty="0"/>
              <a:t>, </a:t>
            </a:r>
            <a:r>
              <a:rPr lang="en-US" dirty="0" err="1"/>
              <a:t>fgets</a:t>
            </a:r>
            <a:r>
              <a:rPr lang="en-US" dirty="0"/>
              <a:t>, </a:t>
            </a:r>
            <a:r>
              <a:rPr lang="en-US" dirty="0" err="1"/>
              <a:t>fgetc</a:t>
            </a:r>
            <a:r>
              <a:rPr lang="en-US" dirty="0"/>
              <a:t>, read – </a:t>
            </a:r>
            <a:r>
              <a:rPr lang="en-US" dirty="0" err="1"/>
              <a:t>acestea</a:t>
            </a:r>
            <a:r>
              <a:rPr lang="en-US" dirty="0"/>
              <a:t> </a:t>
            </a:r>
            <a:r>
              <a:rPr lang="en-US" dirty="0" err="1"/>
              <a:t>citesc</a:t>
            </a:r>
            <a:r>
              <a:rPr lang="en-US" dirty="0"/>
              <a:t> date din </a:t>
            </a:r>
            <a:r>
              <a:rPr lang="en-US" dirty="0" err="1"/>
              <a:t>Stocarea</a:t>
            </a:r>
            <a:r>
              <a:rPr lang="en-US" dirty="0"/>
              <a:t> </a:t>
            </a:r>
            <a:r>
              <a:rPr lang="en-US" dirty="0" err="1"/>
              <a:t>Secundară</a:t>
            </a:r>
            <a:r>
              <a:rPr lang="en-US" dirty="0"/>
              <a:t> </a:t>
            </a:r>
            <a:r>
              <a:rPr lang="en-US" dirty="0" err="1"/>
              <a:t>și</a:t>
            </a:r>
            <a:r>
              <a:rPr lang="en-US" dirty="0"/>
              <a:t> le </a:t>
            </a:r>
            <a:r>
              <a:rPr lang="en-US" dirty="0" err="1"/>
              <a:t>transferă</a:t>
            </a:r>
            <a:r>
              <a:rPr lang="en-US" dirty="0"/>
              <a:t> </a:t>
            </a:r>
            <a:r>
              <a:rPr lang="en-US" dirty="0" err="1"/>
              <a:t>în</a:t>
            </a:r>
            <a:r>
              <a:rPr lang="en-US" dirty="0"/>
              <a:t> Memoria </a:t>
            </a:r>
            <a:r>
              <a:rPr lang="en-US" dirty="0" err="1"/>
              <a:t>Principală</a:t>
            </a:r>
            <a:r>
              <a:rPr lang="en-US" dirty="0"/>
              <a:t> </a:t>
            </a:r>
            <a:r>
              <a:rPr lang="en-US" dirty="0" err="1"/>
              <a:t>pentru</a:t>
            </a:r>
            <a:r>
              <a:rPr lang="en-US" dirty="0"/>
              <a:t> </a:t>
            </a:r>
            <a:r>
              <a:rPr lang="en-US" dirty="0" err="1"/>
              <a:t>procesare</a:t>
            </a:r>
            <a:r>
              <a:rPr lang="en-US" dirty="0"/>
              <a:t> </a:t>
            </a:r>
            <a:r>
              <a:rPr lang="en-US" dirty="0" err="1"/>
              <a:t>sau</a:t>
            </a:r>
            <a:r>
              <a:rPr lang="en-US" dirty="0"/>
              <a:t> </a:t>
            </a:r>
            <a:r>
              <a:rPr lang="en-US" dirty="0" err="1"/>
              <a:t>afișare</a:t>
            </a:r>
            <a:r>
              <a:rPr lang="en-US" dirty="0"/>
              <a:t>.</a:t>
            </a:r>
          </a:p>
          <a:p>
            <a:endParaRPr lang="en-US" dirty="0"/>
          </a:p>
          <a:p>
            <a:endParaRPr lang="en-US" dirty="0"/>
          </a:p>
          <a:p>
            <a:endParaRPr lang="en-US" dirty="0"/>
          </a:p>
          <a:p>
            <a:r>
              <a:rPr lang="en-US" dirty="0"/>
              <a:t>Let's start with </a:t>
            </a:r>
            <a:r>
              <a:rPr lang="en-US" i="1" dirty="0"/>
              <a:t>why</a:t>
            </a:r>
            <a:r>
              <a:rPr lang="en-US" dirty="0"/>
              <a:t> file handling is important in C. When a program runs, data is stored in the main memory, which is temporary. Once the program ends, we lose that data. To keep data for future use, we need a way to store it permanently—and that's where file handling comes in</a:t>
            </a:r>
          </a:p>
          <a:p>
            <a:endParaRPr lang="en-US" dirty="0"/>
          </a:p>
          <a:p>
            <a:r>
              <a:rPr lang="en-US" dirty="0">
                <a:effectLst/>
              </a:rPr>
              <a:t>This image illustrates the data flow for input/output (I/O) operations in the C language, showing how input and output functions interact with the Main Memory and Secondary Storage.</a:t>
            </a:r>
          </a:p>
          <a:p>
            <a:pPr>
              <a:buFont typeface="Arial" panose="020B0604020202020204" pitchFamily="34" charset="0"/>
              <a:buChar char="•"/>
            </a:pPr>
            <a:r>
              <a:rPr lang="en-US" b="1" dirty="0"/>
              <a:t>Input:</a:t>
            </a:r>
            <a:r>
              <a:rPr lang="en-US" dirty="0"/>
              <a:t> Data is entered using the </a:t>
            </a:r>
            <a:r>
              <a:rPr lang="en-US" dirty="0" err="1"/>
              <a:t>scanf</a:t>
            </a:r>
            <a:r>
              <a:rPr lang="en-US" dirty="0"/>
              <a:t> function, which reads the data and stores it in the </a:t>
            </a:r>
            <a:r>
              <a:rPr lang="en-US" b="1" dirty="0"/>
              <a:t>Main Memory</a:t>
            </a:r>
            <a:r>
              <a:rPr lang="en-US" dirty="0"/>
              <a:t>.</a:t>
            </a:r>
          </a:p>
          <a:p>
            <a:pPr>
              <a:buFont typeface="Arial" panose="020B0604020202020204" pitchFamily="34" charset="0"/>
              <a:buChar char="•"/>
            </a:pPr>
            <a:r>
              <a:rPr lang="en-US" b="1" dirty="0"/>
              <a:t>Output:</a:t>
            </a:r>
            <a:r>
              <a:rPr lang="en-US" dirty="0"/>
              <a:t> Data from the Main Memory is displayed using the </a:t>
            </a:r>
            <a:r>
              <a:rPr lang="en-US" dirty="0" err="1"/>
              <a:t>printf</a:t>
            </a:r>
            <a:r>
              <a:rPr lang="en-US" dirty="0"/>
              <a:t> function.</a:t>
            </a:r>
          </a:p>
          <a:p>
            <a:pPr>
              <a:buFont typeface="Arial" panose="020B0604020202020204" pitchFamily="34" charset="0"/>
              <a:buChar char="•"/>
            </a:pPr>
            <a:r>
              <a:rPr lang="en-US" b="1" dirty="0"/>
              <a:t>Secondary Storage:</a:t>
            </a:r>
            <a:r>
              <a:rPr lang="en-US" dirty="0"/>
              <a:t> Data can be written to or read from secondary storage (such as files) using specific functions: </a:t>
            </a:r>
          </a:p>
          <a:p>
            <a:pPr marL="742950" lvl="1" indent="-285750">
              <a:buFont typeface="Arial" panose="020B0604020202020204" pitchFamily="34" charset="0"/>
              <a:buChar char="•"/>
            </a:pPr>
            <a:r>
              <a:rPr lang="en-US" b="1" dirty="0"/>
              <a:t>For writing/storing:</a:t>
            </a:r>
            <a:r>
              <a:rPr lang="en-US" dirty="0"/>
              <a:t> </a:t>
            </a:r>
            <a:r>
              <a:rPr lang="en-US" dirty="0" err="1"/>
              <a:t>fprintf</a:t>
            </a:r>
            <a:r>
              <a:rPr lang="en-US" dirty="0"/>
              <a:t>, </a:t>
            </a:r>
            <a:r>
              <a:rPr lang="en-US" dirty="0" err="1"/>
              <a:t>fputs</a:t>
            </a:r>
            <a:r>
              <a:rPr lang="en-US" dirty="0"/>
              <a:t>, </a:t>
            </a:r>
            <a:r>
              <a:rPr lang="en-US" dirty="0" err="1"/>
              <a:t>fputc</a:t>
            </a:r>
            <a:r>
              <a:rPr lang="en-US" dirty="0"/>
              <a:t>, </a:t>
            </a:r>
            <a:r>
              <a:rPr lang="en-US" dirty="0" err="1"/>
              <a:t>fwrite</a:t>
            </a:r>
            <a:r>
              <a:rPr lang="en-US" dirty="0"/>
              <a:t> – these write data from the Main Memory to Secondary Storage.</a:t>
            </a:r>
          </a:p>
          <a:p>
            <a:pPr marL="742950" lvl="1" indent="-285750">
              <a:buFont typeface="Arial" panose="020B0604020202020204" pitchFamily="34" charset="0"/>
              <a:buChar char="•"/>
            </a:pPr>
            <a:r>
              <a:rPr lang="en-US" b="1" dirty="0"/>
              <a:t>For reading/displaying:</a:t>
            </a:r>
            <a:r>
              <a:rPr lang="en-US" dirty="0"/>
              <a:t> </a:t>
            </a:r>
            <a:r>
              <a:rPr lang="en-US" dirty="0" err="1"/>
              <a:t>fscanf</a:t>
            </a:r>
            <a:r>
              <a:rPr lang="en-US" dirty="0"/>
              <a:t>, </a:t>
            </a:r>
            <a:r>
              <a:rPr lang="en-US" dirty="0" err="1"/>
              <a:t>fgets</a:t>
            </a:r>
            <a:r>
              <a:rPr lang="en-US" dirty="0"/>
              <a:t>, </a:t>
            </a:r>
            <a:r>
              <a:rPr lang="en-US" dirty="0" err="1"/>
              <a:t>fgetc</a:t>
            </a:r>
            <a:r>
              <a:rPr lang="en-US" dirty="0"/>
              <a:t>, read – these read data from Secondary Storage and transfer it to the Main Memory for processing or display.</a:t>
            </a:r>
          </a:p>
          <a:p>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19</a:t>
            </a:fld>
            <a:endParaRPr lang="en-US"/>
          </a:p>
        </p:txBody>
      </p:sp>
    </p:spTree>
    <p:extLst>
      <p:ext uri="{BB962C8B-B14F-4D97-AF65-F5344CB8AC3E}">
        <p14:creationId xmlns:p14="http://schemas.microsoft.com/office/powerpoint/2010/main" val="20045692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Acum</a:t>
            </a:r>
            <a:r>
              <a:rPr lang="en-US" dirty="0"/>
              <a:t> </a:t>
            </a:r>
            <a:r>
              <a:rPr lang="en-US" dirty="0" err="1"/>
              <a:t>că</a:t>
            </a:r>
            <a:r>
              <a:rPr lang="en-US" dirty="0"/>
              <a:t> </a:t>
            </a:r>
            <a:r>
              <a:rPr lang="en-US" dirty="0" err="1"/>
              <a:t>înțelegem</a:t>
            </a:r>
            <a:r>
              <a:rPr lang="en-US" dirty="0"/>
              <a:t> </a:t>
            </a:r>
            <a:r>
              <a:rPr lang="en-US" dirty="0" err="1"/>
              <a:t>necesitatea</a:t>
            </a:r>
            <a:r>
              <a:rPr lang="en-US" dirty="0"/>
              <a:t>, </a:t>
            </a:r>
            <a:r>
              <a:rPr lang="en-US" dirty="0" err="1"/>
              <a:t>să</a:t>
            </a:r>
            <a:r>
              <a:rPr lang="en-US" dirty="0"/>
              <a:t> </a:t>
            </a:r>
            <a:r>
              <a:rPr lang="en-US" dirty="0" err="1"/>
              <a:t>vedem</a:t>
            </a:r>
            <a:r>
              <a:rPr lang="en-US" dirty="0"/>
              <a:t> cum </a:t>
            </a:r>
            <a:r>
              <a:rPr lang="en-US" dirty="0" err="1"/>
              <a:t>funcționează</a:t>
            </a:r>
            <a:r>
              <a:rPr lang="en-US" dirty="0"/>
              <a:t>. Un program C </a:t>
            </a:r>
            <a:r>
              <a:rPr lang="en-US" dirty="0" err="1"/>
              <a:t>poate</a:t>
            </a:r>
            <a:r>
              <a:rPr lang="en-US" dirty="0"/>
              <a:t> </a:t>
            </a:r>
            <a:r>
              <a:rPr lang="en-US" dirty="0" err="1"/>
              <a:t>citi</a:t>
            </a:r>
            <a:r>
              <a:rPr lang="en-US" dirty="0"/>
              <a:t> din </a:t>
            </a:r>
            <a:r>
              <a:rPr lang="en-US" dirty="0" err="1"/>
              <a:t>și</a:t>
            </a:r>
            <a:r>
              <a:rPr lang="en-US" dirty="0"/>
              <a:t> </a:t>
            </a:r>
            <a:r>
              <a:rPr lang="en-US" dirty="0" err="1"/>
              <a:t>scrie</a:t>
            </a:r>
            <a:r>
              <a:rPr lang="en-US" dirty="0"/>
              <a:t> </a:t>
            </a:r>
            <a:r>
              <a:rPr lang="en-US" dirty="0" err="1"/>
              <a:t>în</a:t>
            </a:r>
            <a:r>
              <a:rPr lang="en-US" dirty="0"/>
              <a:t> </a:t>
            </a:r>
            <a:r>
              <a:rPr lang="en-US" dirty="0" err="1"/>
              <a:t>fișiere</a:t>
            </a:r>
            <a:r>
              <a:rPr lang="en-US" dirty="0"/>
              <a:t> </a:t>
            </a:r>
            <a:r>
              <a:rPr lang="en-US" dirty="0" err="1"/>
              <a:t>stocate</a:t>
            </a:r>
            <a:r>
              <a:rPr lang="en-US" dirty="0"/>
              <a:t> pe disc—</a:t>
            </a:r>
            <a:r>
              <a:rPr lang="en-US" dirty="0" err="1"/>
              <a:t>acestea</a:t>
            </a:r>
            <a:r>
              <a:rPr lang="en-US" dirty="0"/>
              <a:t> pot fi </a:t>
            </a:r>
            <a:r>
              <a:rPr lang="en-US" dirty="0" err="1"/>
              <a:t>fișiere</a:t>
            </a:r>
            <a:r>
              <a:rPr lang="en-US" dirty="0"/>
              <a:t> text </a:t>
            </a:r>
            <a:r>
              <a:rPr lang="en-US" dirty="0" err="1"/>
              <a:t>sau</a:t>
            </a:r>
            <a:r>
              <a:rPr lang="en-US" dirty="0"/>
              <a:t> </a:t>
            </a:r>
            <a:r>
              <a:rPr lang="en-US" dirty="0" err="1"/>
              <a:t>fișiere</a:t>
            </a:r>
            <a:r>
              <a:rPr lang="en-US" dirty="0"/>
              <a:t> </a:t>
            </a:r>
            <a:r>
              <a:rPr lang="en-US" dirty="0" err="1"/>
              <a:t>binare</a:t>
            </a:r>
            <a:r>
              <a:rPr lang="en-US" dirty="0"/>
              <a:t>. </a:t>
            </a:r>
            <a:r>
              <a:rPr lang="en-US" dirty="0" err="1"/>
              <a:t>Acest</a:t>
            </a:r>
            <a:r>
              <a:rPr lang="en-US" dirty="0"/>
              <a:t> </a:t>
            </a:r>
            <a:r>
              <a:rPr lang="en-US" dirty="0" err="1"/>
              <a:t>lucru</a:t>
            </a:r>
            <a:r>
              <a:rPr lang="en-US" dirty="0"/>
              <a:t> ne </a:t>
            </a:r>
            <a:r>
              <a:rPr lang="en-US" dirty="0" err="1"/>
              <a:t>permite</a:t>
            </a:r>
            <a:r>
              <a:rPr lang="en-US" dirty="0"/>
              <a:t> </a:t>
            </a:r>
            <a:r>
              <a:rPr lang="en-US" dirty="0" err="1"/>
              <a:t>să</a:t>
            </a:r>
            <a:r>
              <a:rPr lang="en-US" dirty="0"/>
              <a:t> </a:t>
            </a:r>
            <a:r>
              <a:rPr lang="en-US" dirty="0" err="1"/>
              <a:t>recuperăm</a:t>
            </a:r>
            <a:r>
              <a:rPr lang="en-US" dirty="0"/>
              <a:t> </a:t>
            </a:r>
            <a:r>
              <a:rPr lang="en-US" dirty="0" err="1"/>
              <a:t>și</a:t>
            </a:r>
            <a:r>
              <a:rPr lang="en-US" dirty="0"/>
              <a:t> </a:t>
            </a:r>
            <a:r>
              <a:rPr lang="en-US" dirty="0" err="1"/>
              <a:t>să</a:t>
            </a:r>
            <a:r>
              <a:rPr lang="en-US" dirty="0"/>
              <a:t> </a:t>
            </a:r>
            <a:r>
              <a:rPr lang="en-US" dirty="0" err="1"/>
              <a:t>stocăm</a:t>
            </a:r>
            <a:r>
              <a:rPr lang="en-US" dirty="0"/>
              <a:t> </a:t>
            </a:r>
            <a:r>
              <a:rPr lang="en-US" dirty="0" err="1"/>
              <a:t>informații</a:t>
            </a:r>
            <a:r>
              <a:rPr lang="en-US" dirty="0"/>
              <a:t> </a:t>
            </a:r>
            <a:r>
              <a:rPr lang="en-US" dirty="0" err="1"/>
              <a:t>chiar</a:t>
            </a:r>
            <a:r>
              <a:rPr lang="en-US" dirty="0"/>
              <a:t> </a:t>
            </a:r>
            <a:r>
              <a:rPr lang="en-US" dirty="0" err="1"/>
              <a:t>și</a:t>
            </a:r>
            <a:r>
              <a:rPr lang="en-US" dirty="0"/>
              <a:t> </a:t>
            </a:r>
            <a:r>
              <a:rPr lang="en-US" dirty="0" err="1"/>
              <a:t>după</a:t>
            </a:r>
            <a:r>
              <a:rPr lang="en-US" dirty="0"/>
              <a:t> </a:t>
            </a:r>
            <a:r>
              <a:rPr lang="en-US" dirty="0" err="1"/>
              <a:t>ce</a:t>
            </a:r>
            <a:r>
              <a:rPr lang="en-US" dirty="0"/>
              <a:t> </a:t>
            </a:r>
            <a:r>
              <a:rPr lang="en-US" dirty="0" err="1"/>
              <a:t>programul</a:t>
            </a:r>
            <a:r>
              <a:rPr lang="en-US" dirty="0"/>
              <a:t> se </a:t>
            </a:r>
            <a:r>
              <a:rPr lang="en-US" dirty="0" err="1"/>
              <a:t>încheie</a:t>
            </a:r>
            <a:r>
              <a:rPr lang="en-US" dirty="0"/>
              <a:t>.</a:t>
            </a:r>
          </a:p>
          <a:p>
            <a:endParaRPr lang="en-US" dirty="0"/>
          </a:p>
          <a:p>
            <a:endParaRPr lang="en-US" dirty="0"/>
          </a:p>
          <a:p>
            <a:r>
              <a:rPr lang="en-US" dirty="0"/>
              <a:t>Now that we understand the need, let’s see how it works. A C program can read from and write to files stored on a disk—these can be text files or binary files. This allows us to retrieve and store information even after the program ends.</a:t>
            </a:r>
          </a:p>
        </p:txBody>
      </p:sp>
      <p:sp>
        <p:nvSpPr>
          <p:cNvPr id="4" name="Slide Number Placeholder 3"/>
          <p:cNvSpPr>
            <a:spLocks noGrp="1"/>
          </p:cNvSpPr>
          <p:nvPr>
            <p:ph type="sldNum" sz="quarter" idx="5"/>
          </p:nvPr>
        </p:nvSpPr>
        <p:spPr/>
        <p:txBody>
          <a:bodyPr/>
          <a:lstStyle/>
          <a:p>
            <a:fld id="{FB60B253-91B2-42EF-902E-7B0EDCDE84FA}" type="slidenum">
              <a:rPr lang="en-US" smtClean="0"/>
              <a:t>20</a:t>
            </a:fld>
            <a:endParaRPr lang="en-US"/>
          </a:p>
        </p:txBody>
      </p:sp>
    </p:spTree>
    <p:extLst>
      <p:ext uri="{BB962C8B-B14F-4D97-AF65-F5344CB8AC3E}">
        <p14:creationId xmlns:p14="http://schemas.microsoft.com/office/powerpoint/2010/main" val="8798957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4 </a:t>
            </a:r>
            <a:r>
              <a:rPr lang="en-US" b="1" dirty="0" err="1"/>
              <a:t>pași</a:t>
            </a:r>
            <a:r>
              <a:rPr lang="en-US" b="1" dirty="0"/>
              <a:t>: </a:t>
            </a:r>
            <a:r>
              <a:rPr lang="en-US" b="1" dirty="0" err="1"/>
              <a:t>deschiderea</a:t>
            </a:r>
            <a:r>
              <a:rPr lang="en-US" b="1" dirty="0"/>
              <a:t>, </a:t>
            </a:r>
            <a:r>
              <a:rPr lang="en-US" b="1" dirty="0" err="1"/>
              <a:t>citirea</a:t>
            </a:r>
            <a:r>
              <a:rPr lang="en-US" b="1" dirty="0"/>
              <a:t>, </a:t>
            </a:r>
            <a:r>
              <a:rPr lang="en-US" b="1" dirty="0" err="1"/>
              <a:t>scrierea</a:t>
            </a:r>
            <a:r>
              <a:rPr lang="en-US" b="1" dirty="0"/>
              <a:t> </a:t>
            </a:r>
            <a:r>
              <a:rPr lang="en-US" b="1" dirty="0" err="1"/>
              <a:t>și</a:t>
            </a:r>
            <a:r>
              <a:rPr lang="en-US" b="1" dirty="0"/>
              <a:t> </a:t>
            </a:r>
            <a:r>
              <a:rPr lang="en-US" b="1" dirty="0" err="1"/>
              <a:t>închiderea</a:t>
            </a:r>
            <a:r>
              <a:rPr lang="en-US" b="1" dirty="0"/>
              <a:t> </a:t>
            </a:r>
            <a:r>
              <a:rPr lang="en-US" b="1" dirty="0" err="1"/>
              <a:t>unui</a:t>
            </a:r>
            <a:r>
              <a:rPr lang="en-US" b="1" dirty="0"/>
              <a:t> </a:t>
            </a:r>
            <a:r>
              <a:rPr lang="en-US" b="1" dirty="0" err="1"/>
              <a:t>fișier</a:t>
            </a:r>
            <a:r>
              <a:rPr lang="en-US" b="1" dirty="0"/>
              <a:t>.</a:t>
            </a:r>
            <a:br>
              <a:rPr lang="en-US" dirty="0"/>
            </a:br>
            <a:r>
              <a:rPr lang="en-US" dirty="0" err="1"/>
              <a:t>Gestionarea</a:t>
            </a:r>
            <a:r>
              <a:rPr lang="en-US" dirty="0"/>
              <a:t> </a:t>
            </a:r>
            <a:r>
              <a:rPr lang="en-US" dirty="0" err="1"/>
              <a:t>fișierelor</a:t>
            </a:r>
            <a:r>
              <a:rPr lang="en-US" dirty="0"/>
              <a:t> </a:t>
            </a:r>
            <a:r>
              <a:rPr lang="en-US" dirty="0" err="1"/>
              <a:t>în</a:t>
            </a:r>
            <a:r>
              <a:rPr lang="en-US" dirty="0"/>
              <a:t> C </a:t>
            </a:r>
            <a:r>
              <a:rPr lang="en-US" dirty="0" err="1"/>
              <a:t>urmează</a:t>
            </a:r>
            <a:r>
              <a:rPr lang="en-US" dirty="0"/>
              <a:t> un </a:t>
            </a:r>
            <a:r>
              <a:rPr lang="en-US" dirty="0" err="1"/>
              <a:t>proces</a:t>
            </a:r>
            <a:r>
              <a:rPr lang="en-US" dirty="0"/>
              <a:t> </a:t>
            </a:r>
            <a:r>
              <a:rPr lang="en-US" dirty="0" err="1"/>
              <a:t>simplu</a:t>
            </a:r>
            <a:r>
              <a:rPr lang="en-US" dirty="0"/>
              <a:t> </a:t>
            </a:r>
            <a:r>
              <a:rPr lang="en-US" dirty="0" err="1"/>
              <a:t>în</a:t>
            </a:r>
            <a:r>
              <a:rPr lang="en-US" dirty="0"/>
              <a:t> </a:t>
            </a:r>
            <a:r>
              <a:rPr lang="en-US" dirty="0" err="1"/>
              <a:t>patru</a:t>
            </a:r>
            <a:r>
              <a:rPr lang="en-US" dirty="0"/>
              <a:t> </a:t>
            </a:r>
            <a:r>
              <a:rPr lang="en-US" dirty="0" err="1"/>
              <a:t>pași</a:t>
            </a:r>
            <a:r>
              <a:rPr lang="en-US" dirty="0"/>
              <a:t>:</a:t>
            </a:r>
            <a:br>
              <a:rPr lang="en-US" dirty="0"/>
            </a:br>
            <a:r>
              <a:rPr lang="en-US" dirty="0"/>
              <a:t>Mai </a:t>
            </a:r>
            <a:r>
              <a:rPr lang="en-US" dirty="0" err="1"/>
              <a:t>întâi</a:t>
            </a:r>
            <a:r>
              <a:rPr lang="en-US" dirty="0"/>
              <a:t>, </a:t>
            </a:r>
            <a:r>
              <a:rPr lang="en-US" dirty="0" err="1"/>
              <a:t>deschidem</a:t>
            </a:r>
            <a:r>
              <a:rPr lang="en-US" dirty="0"/>
              <a:t> un </a:t>
            </a:r>
            <a:r>
              <a:rPr lang="en-US" dirty="0" err="1"/>
              <a:t>fișier</a:t>
            </a:r>
            <a:r>
              <a:rPr lang="en-US" dirty="0"/>
              <a:t>. </a:t>
            </a:r>
            <a:r>
              <a:rPr lang="en-US" dirty="0" err="1"/>
              <a:t>Apoi</a:t>
            </a:r>
            <a:r>
              <a:rPr lang="en-US" dirty="0"/>
              <a:t>, fie </a:t>
            </a:r>
            <a:r>
              <a:rPr lang="en-US" dirty="0" err="1"/>
              <a:t>citim</a:t>
            </a:r>
            <a:r>
              <a:rPr lang="en-US" dirty="0"/>
              <a:t> din </a:t>
            </a:r>
            <a:r>
              <a:rPr lang="en-US" dirty="0" err="1"/>
              <a:t>el</a:t>
            </a:r>
            <a:r>
              <a:rPr lang="en-US" dirty="0"/>
              <a:t>, fie </a:t>
            </a:r>
            <a:r>
              <a:rPr lang="en-US" dirty="0" err="1"/>
              <a:t>scriem</a:t>
            </a:r>
            <a:r>
              <a:rPr lang="en-US" dirty="0"/>
              <a:t> </a:t>
            </a:r>
            <a:r>
              <a:rPr lang="en-US" dirty="0" err="1"/>
              <a:t>în</a:t>
            </a:r>
            <a:r>
              <a:rPr lang="en-US" dirty="0"/>
              <a:t> el. </a:t>
            </a:r>
            <a:r>
              <a:rPr lang="en-US" dirty="0" err="1"/>
              <a:t>În</a:t>
            </a:r>
            <a:r>
              <a:rPr lang="en-US" dirty="0"/>
              <a:t> final, </a:t>
            </a:r>
            <a:r>
              <a:rPr lang="en-US" dirty="0" err="1"/>
              <a:t>închidem</a:t>
            </a:r>
            <a:r>
              <a:rPr lang="en-US" dirty="0"/>
              <a:t> </a:t>
            </a:r>
            <a:r>
              <a:rPr lang="en-US" dirty="0" err="1"/>
              <a:t>fișierul</a:t>
            </a:r>
            <a:r>
              <a:rPr lang="en-US" dirty="0"/>
              <a:t> </a:t>
            </a:r>
            <a:r>
              <a:rPr lang="en-US" dirty="0" err="1"/>
              <a:t>pentru</a:t>
            </a:r>
            <a:r>
              <a:rPr lang="en-US" dirty="0"/>
              <a:t> a ne </a:t>
            </a:r>
            <a:r>
              <a:rPr lang="en-US" dirty="0" err="1"/>
              <a:t>asigura</a:t>
            </a:r>
            <a:r>
              <a:rPr lang="en-US" dirty="0"/>
              <a:t> </a:t>
            </a:r>
            <a:r>
              <a:rPr lang="en-US" dirty="0" err="1"/>
              <a:t>că</a:t>
            </a:r>
            <a:r>
              <a:rPr lang="en-US" dirty="0"/>
              <a:t> </a:t>
            </a:r>
            <a:r>
              <a:rPr lang="en-US" dirty="0" err="1"/>
              <a:t>datele</a:t>
            </a:r>
            <a:r>
              <a:rPr lang="en-US" dirty="0"/>
              <a:t> sunt </a:t>
            </a:r>
            <a:r>
              <a:rPr lang="en-US" dirty="0" err="1"/>
              <a:t>salvate</a:t>
            </a:r>
            <a:r>
              <a:rPr lang="en-US" dirty="0"/>
              <a:t> </a:t>
            </a:r>
            <a:r>
              <a:rPr lang="en-US" dirty="0" err="1"/>
              <a:t>și</a:t>
            </a:r>
            <a:r>
              <a:rPr lang="en-US" dirty="0"/>
              <a:t> </a:t>
            </a:r>
            <a:r>
              <a:rPr lang="en-US" dirty="0" err="1"/>
              <a:t>resursele</a:t>
            </a:r>
            <a:r>
              <a:rPr lang="en-US" dirty="0"/>
              <a:t> sunt </a:t>
            </a:r>
            <a:r>
              <a:rPr lang="en-US" dirty="0" err="1"/>
              <a:t>eliberate</a:t>
            </a:r>
            <a:r>
              <a:rPr lang="en-US" dirty="0"/>
              <a:t>.</a:t>
            </a:r>
          </a:p>
          <a:p>
            <a:endParaRPr lang="en-US" dirty="0"/>
          </a:p>
          <a:p>
            <a:endParaRPr lang="en-US" dirty="0"/>
          </a:p>
          <a:p>
            <a:r>
              <a:rPr lang="en-US" dirty="0"/>
              <a:t>4 steps: opening, reading, writing, and closing a file.</a:t>
            </a:r>
          </a:p>
          <a:p>
            <a:r>
              <a:rPr lang="en-US" dirty="0"/>
              <a:t>File handling in C follows a simple four-step process:</a:t>
            </a:r>
            <a:br>
              <a:rPr lang="en-US" dirty="0"/>
            </a:br>
            <a:r>
              <a:rPr lang="en-US" dirty="0"/>
              <a:t>First, we open a file. Then we either read from or write to it. Finally, we close the file to ensure the data is saved and resources are freed.</a:t>
            </a:r>
          </a:p>
        </p:txBody>
      </p:sp>
      <p:sp>
        <p:nvSpPr>
          <p:cNvPr id="4" name="Slide Number Placeholder 3"/>
          <p:cNvSpPr>
            <a:spLocks noGrp="1"/>
          </p:cNvSpPr>
          <p:nvPr>
            <p:ph type="sldNum" sz="quarter" idx="5"/>
          </p:nvPr>
        </p:nvSpPr>
        <p:spPr/>
        <p:txBody>
          <a:bodyPr/>
          <a:lstStyle/>
          <a:p>
            <a:fld id="{FB60B253-91B2-42EF-902E-7B0EDCDE84FA}" type="slidenum">
              <a:rPr lang="en-US" smtClean="0"/>
              <a:t>21</a:t>
            </a:fld>
            <a:endParaRPr lang="en-US"/>
          </a:p>
        </p:txBody>
      </p:sp>
    </p:spTree>
    <p:extLst>
      <p:ext uri="{BB962C8B-B14F-4D97-AF65-F5344CB8AC3E}">
        <p14:creationId xmlns:p14="http://schemas.microsoft.com/office/powerpoint/2010/main" val="1365325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 un </a:t>
            </a:r>
            <a:r>
              <a:rPr lang="en-US" dirty="0" err="1"/>
              <a:t>limbaj</a:t>
            </a:r>
            <a:r>
              <a:rPr lang="en-US" dirty="0"/>
              <a:t> de </a:t>
            </a:r>
            <a:r>
              <a:rPr lang="en-US" dirty="0" err="1"/>
              <a:t>programare</a:t>
            </a:r>
            <a:r>
              <a:rPr lang="en-US" dirty="0"/>
              <a:t> general, </a:t>
            </a:r>
            <a:r>
              <a:rPr lang="en-US" dirty="0" err="1"/>
              <a:t>imperativ</a:t>
            </a:r>
            <a:r>
              <a:rPr lang="en-US" dirty="0"/>
              <a:t>, </a:t>
            </a:r>
            <a:r>
              <a:rPr lang="en-US" dirty="0" err="1"/>
              <a:t>dezvoltat</a:t>
            </a:r>
            <a:r>
              <a:rPr lang="en-US" dirty="0"/>
              <a:t> </a:t>
            </a:r>
            <a:r>
              <a:rPr lang="en-US" dirty="0" err="1"/>
              <a:t>în</a:t>
            </a:r>
            <a:r>
              <a:rPr lang="en-US" dirty="0"/>
              <a:t> 1972 de Dennis Ritchie la Bell Labs. Este </a:t>
            </a:r>
            <a:r>
              <a:rPr lang="en-US" dirty="0" err="1"/>
              <a:t>unul</a:t>
            </a:r>
            <a:r>
              <a:rPr lang="en-US" dirty="0"/>
              <a:t> </a:t>
            </a:r>
            <a:r>
              <a:rPr lang="en-US" dirty="0" err="1"/>
              <a:t>dintre</a:t>
            </a:r>
            <a:r>
              <a:rPr lang="en-US" dirty="0"/>
              <a:t> </a:t>
            </a:r>
            <a:r>
              <a:rPr lang="en-US" dirty="0" err="1"/>
              <a:t>cele</a:t>
            </a:r>
            <a:r>
              <a:rPr lang="en-US" dirty="0"/>
              <a:t> </a:t>
            </a:r>
            <a:r>
              <a:rPr lang="en-US" dirty="0" err="1"/>
              <a:t>mai</a:t>
            </a:r>
            <a:r>
              <a:rPr lang="en-US" dirty="0"/>
              <a:t> </a:t>
            </a:r>
            <a:r>
              <a:rPr lang="en-US" dirty="0" err="1"/>
              <a:t>utilizate</a:t>
            </a:r>
            <a:r>
              <a:rPr lang="en-US" dirty="0"/>
              <a:t> </a:t>
            </a:r>
            <a:r>
              <a:rPr lang="en-US" dirty="0" err="1"/>
              <a:t>limbaje</a:t>
            </a:r>
            <a:r>
              <a:rPr lang="en-US" dirty="0"/>
              <a:t>, popular </a:t>
            </a:r>
            <a:r>
              <a:rPr lang="en-US" dirty="0" err="1"/>
              <a:t>pentru</a:t>
            </a:r>
            <a:r>
              <a:rPr lang="en-US" dirty="0"/>
              <a:t> </a:t>
            </a:r>
            <a:r>
              <a:rPr lang="en-US" dirty="0" err="1"/>
              <a:t>sistemele</a:t>
            </a:r>
            <a:r>
              <a:rPr lang="en-US" dirty="0"/>
              <a:t> embedded, </a:t>
            </a:r>
            <a:r>
              <a:rPr lang="en-US" dirty="0" err="1"/>
              <a:t>datorită</a:t>
            </a:r>
            <a:r>
              <a:rPr lang="en-US" dirty="0"/>
              <a:t> </a:t>
            </a:r>
            <a:r>
              <a:rPr lang="en-US" dirty="0" err="1"/>
              <a:t>designului</a:t>
            </a:r>
            <a:r>
              <a:rPr lang="en-US" dirty="0"/>
              <a:t> modular (</a:t>
            </a:r>
            <a:r>
              <a:rPr lang="en-US" dirty="0" err="1"/>
              <a:t>bazat</a:t>
            </a:r>
            <a:r>
              <a:rPr lang="en-US" dirty="0"/>
              <a:t> pe </a:t>
            </a:r>
            <a:r>
              <a:rPr lang="en-US" dirty="0" err="1"/>
              <a:t>funcții</a:t>
            </a:r>
            <a:r>
              <a:rPr lang="en-US" dirty="0"/>
              <a:t>) </a:t>
            </a:r>
            <a:r>
              <a:rPr lang="en-US" dirty="0" err="1"/>
              <a:t>și</a:t>
            </a:r>
            <a:r>
              <a:rPr lang="en-US" dirty="0"/>
              <a:t> </a:t>
            </a:r>
            <a:r>
              <a:rPr lang="en-US" dirty="0" err="1"/>
              <a:t>fiabilității</a:t>
            </a:r>
            <a:r>
              <a:rPr lang="en-US" dirty="0"/>
              <a:t> pe </a:t>
            </a:r>
            <a:r>
              <a:rPr lang="en-US" dirty="0" err="1"/>
              <a:t>sisteme</a:t>
            </a:r>
            <a:r>
              <a:rPr lang="en-US" dirty="0"/>
              <a:t> Unix/Linux. </a:t>
            </a:r>
            <a:endParaRPr lang="en-US" b="1" dirty="0"/>
          </a:p>
          <a:p>
            <a:endParaRPr lang="en-US" b="1" dirty="0"/>
          </a:p>
          <a:p>
            <a:r>
              <a:rPr lang="en-US" dirty="0" err="1"/>
              <a:t>Diagrama</a:t>
            </a:r>
            <a:r>
              <a:rPr lang="en-US" dirty="0"/>
              <a:t> de pe </a:t>
            </a:r>
            <a:r>
              <a:rPr lang="en-US" dirty="0" err="1"/>
              <a:t>acest</a:t>
            </a:r>
            <a:r>
              <a:rPr lang="en-US" dirty="0"/>
              <a:t> slide </a:t>
            </a:r>
            <a:r>
              <a:rPr lang="en-US" dirty="0" err="1"/>
              <a:t>arată</a:t>
            </a:r>
            <a:r>
              <a:rPr lang="en-US" dirty="0"/>
              <a:t> </a:t>
            </a:r>
            <a:r>
              <a:rPr lang="en-US" dirty="0" err="1"/>
              <a:t>fluxul</a:t>
            </a:r>
            <a:r>
              <a:rPr lang="en-US" dirty="0"/>
              <a:t> </a:t>
            </a:r>
            <a:r>
              <a:rPr lang="en-US" dirty="0" err="1"/>
              <a:t>unui</a:t>
            </a:r>
            <a:r>
              <a:rPr lang="en-US" dirty="0"/>
              <a:t> program C: de la cod </a:t>
            </a:r>
            <a:r>
              <a:rPr lang="en-US" dirty="0" err="1"/>
              <a:t>sursă</a:t>
            </a:r>
            <a:r>
              <a:rPr lang="en-US" dirty="0"/>
              <a:t>, la </a:t>
            </a:r>
            <a:r>
              <a:rPr lang="en-US" dirty="0" err="1"/>
              <a:t>compilare</a:t>
            </a:r>
            <a:r>
              <a:rPr lang="en-US" dirty="0"/>
              <a:t>, link/load </a:t>
            </a:r>
            <a:r>
              <a:rPr lang="en-US" dirty="0" err="1"/>
              <a:t>și</a:t>
            </a:r>
            <a:r>
              <a:rPr lang="en-US" dirty="0"/>
              <a:t> </a:t>
            </a:r>
            <a:r>
              <a:rPr lang="en-US" dirty="0" err="1"/>
              <a:t>execuție</a:t>
            </a:r>
            <a:endParaRPr lang="en-US" dirty="0"/>
          </a:p>
          <a:p>
            <a:pPr>
              <a:buFont typeface="+mj-lt"/>
              <a:buNone/>
            </a:pPr>
            <a:r>
              <a:rPr lang="en-US" b="1" dirty="0" err="1"/>
              <a:t>Compilarea</a:t>
            </a:r>
            <a:r>
              <a:rPr lang="en-US" dirty="0"/>
              <a:t>: </a:t>
            </a:r>
          </a:p>
          <a:p>
            <a:pPr marL="742950" lvl="1" indent="-285750">
              <a:buFont typeface="+mj-lt"/>
              <a:buAutoNum type="arabicPeriod"/>
            </a:pPr>
            <a:r>
              <a:rPr lang="en-US" dirty="0" err="1"/>
              <a:t>Începe</a:t>
            </a:r>
            <a:r>
              <a:rPr lang="en-US" dirty="0"/>
              <a:t> cu un </a:t>
            </a:r>
            <a:r>
              <a:rPr lang="en-US" dirty="0" err="1"/>
              <a:t>fișier</a:t>
            </a:r>
            <a:r>
              <a:rPr lang="en-US" dirty="0"/>
              <a:t> </a:t>
            </a:r>
            <a:r>
              <a:rPr lang="en-US" dirty="0" err="1"/>
              <a:t>sursă</a:t>
            </a:r>
            <a:r>
              <a:rPr lang="en-US" dirty="0"/>
              <a:t> C (source file) </a:t>
            </a:r>
            <a:r>
              <a:rPr lang="en-US" dirty="0" err="1"/>
              <a:t>scris</a:t>
            </a:r>
            <a:r>
              <a:rPr lang="en-US" dirty="0"/>
              <a:t> de </a:t>
            </a:r>
            <a:r>
              <a:rPr lang="en-US" dirty="0" err="1"/>
              <a:t>programator</a:t>
            </a:r>
            <a:endParaRPr lang="en-US" dirty="0"/>
          </a:p>
          <a:p>
            <a:pPr marL="742950" lvl="1" indent="-285750">
              <a:buFont typeface="+mj-lt"/>
              <a:buAutoNum type="arabicPeriod"/>
            </a:pPr>
            <a:r>
              <a:rPr lang="en-US" dirty="0" err="1"/>
              <a:t>Compilatorul</a:t>
            </a:r>
            <a:r>
              <a:rPr lang="en-US" dirty="0"/>
              <a:t> </a:t>
            </a:r>
            <a:r>
              <a:rPr lang="en-US" dirty="0" err="1"/>
              <a:t>transformă</a:t>
            </a:r>
            <a:r>
              <a:rPr lang="en-US" dirty="0"/>
              <a:t> </a:t>
            </a:r>
            <a:r>
              <a:rPr lang="en-US" dirty="0" err="1"/>
              <a:t>codul</a:t>
            </a:r>
            <a:r>
              <a:rPr lang="en-US" dirty="0"/>
              <a:t> </a:t>
            </a:r>
            <a:r>
              <a:rPr lang="en-US" dirty="0" err="1"/>
              <a:t>sursă</a:t>
            </a:r>
            <a:r>
              <a:rPr lang="en-US" dirty="0"/>
              <a:t> C </a:t>
            </a:r>
            <a:r>
              <a:rPr lang="en-US" dirty="0" err="1"/>
              <a:t>în</a:t>
            </a:r>
            <a:r>
              <a:rPr lang="en-US" dirty="0"/>
              <a:t> cod </a:t>
            </a:r>
            <a:r>
              <a:rPr lang="en-US" dirty="0" err="1"/>
              <a:t>în</a:t>
            </a:r>
            <a:r>
              <a:rPr lang="en-US" dirty="0"/>
              <a:t> </a:t>
            </a:r>
            <a:r>
              <a:rPr lang="en-US" dirty="0" err="1"/>
              <a:t>limbaj</a:t>
            </a:r>
            <a:r>
              <a:rPr lang="en-US" dirty="0"/>
              <a:t> </a:t>
            </a:r>
            <a:r>
              <a:rPr lang="en-US" dirty="0" err="1"/>
              <a:t>mașină</a:t>
            </a:r>
            <a:r>
              <a:rPr lang="en-US" dirty="0"/>
              <a:t> (machine language program)</a:t>
            </a:r>
          </a:p>
          <a:p>
            <a:pPr marL="742950" lvl="1" indent="-285750">
              <a:buFont typeface="+mj-lt"/>
              <a:buAutoNum type="arabicPeriod"/>
            </a:pPr>
            <a:r>
              <a:rPr lang="en-US" dirty="0" err="1"/>
              <a:t>Această</a:t>
            </a:r>
            <a:r>
              <a:rPr lang="en-US" dirty="0"/>
              <a:t> </a:t>
            </a:r>
            <a:r>
              <a:rPr lang="en-US" dirty="0" err="1"/>
              <a:t>conversie</a:t>
            </a:r>
            <a:r>
              <a:rPr lang="en-US" dirty="0"/>
              <a:t> face ca </a:t>
            </a:r>
            <a:r>
              <a:rPr lang="en-US" dirty="0" err="1"/>
              <a:t>instrucțiunile</a:t>
            </a:r>
            <a:r>
              <a:rPr lang="en-US" dirty="0"/>
              <a:t> </a:t>
            </a:r>
            <a:r>
              <a:rPr lang="en-US" dirty="0" err="1"/>
              <a:t>scrise</a:t>
            </a:r>
            <a:r>
              <a:rPr lang="en-US" dirty="0"/>
              <a:t> de </a:t>
            </a:r>
            <a:r>
              <a:rPr lang="en-US" dirty="0" err="1"/>
              <a:t>programator</a:t>
            </a:r>
            <a:r>
              <a:rPr lang="en-US" dirty="0"/>
              <a:t> </a:t>
            </a:r>
            <a:r>
              <a:rPr lang="en-US" dirty="0" err="1"/>
              <a:t>să</a:t>
            </a:r>
            <a:r>
              <a:rPr lang="en-US" dirty="0"/>
              <a:t> fie </a:t>
            </a:r>
            <a:r>
              <a:rPr lang="en-US" dirty="0" err="1"/>
              <a:t>traduse</a:t>
            </a:r>
            <a:r>
              <a:rPr lang="en-US" dirty="0"/>
              <a:t> </a:t>
            </a:r>
            <a:r>
              <a:rPr lang="en-US" dirty="0" err="1"/>
              <a:t>în</a:t>
            </a:r>
            <a:r>
              <a:rPr lang="en-US" dirty="0"/>
              <a:t> </a:t>
            </a:r>
            <a:r>
              <a:rPr lang="en-US" dirty="0" err="1"/>
              <a:t>instrucțiuni</a:t>
            </a:r>
            <a:r>
              <a:rPr lang="en-US" dirty="0"/>
              <a:t> </a:t>
            </a:r>
            <a:r>
              <a:rPr lang="en-US" dirty="0" err="1"/>
              <a:t>binare</a:t>
            </a:r>
            <a:r>
              <a:rPr lang="en-US" dirty="0"/>
              <a:t> pe care </a:t>
            </a:r>
            <a:r>
              <a:rPr lang="en-US" dirty="0" err="1"/>
              <a:t>procesorul</a:t>
            </a:r>
            <a:r>
              <a:rPr lang="en-US" dirty="0"/>
              <a:t> le </a:t>
            </a:r>
            <a:r>
              <a:rPr lang="en-US" dirty="0" err="1"/>
              <a:t>poate</a:t>
            </a:r>
            <a:r>
              <a:rPr lang="en-US" dirty="0"/>
              <a:t> </a:t>
            </a:r>
            <a:r>
              <a:rPr lang="en-US" dirty="0" err="1"/>
              <a:t>intelege</a:t>
            </a:r>
            <a:r>
              <a:rPr lang="en-US" dirty="0"/>
              <a:t> </a:t>
            </a:r>
            <a:r>
              <a:rPr lang="en-US" dirty="0" err="1"/>
              <a:t>si</a:t>
            </a:r>
            <a:r>
              <a:rPr lang="en-US" dirty="0"/>
              <a:t> </a:t>
            </a:r>
            <a:r>
              <a:rPr lang="en-US" dirty="0" err="1"/>
              <a:t>executa</a:t>
            </a:r>
            <a:endParaRPr lang="en-US" dirty="0"/>
          </a:p>
          <a:p>
            <a:pPr>
              <a:buFont typeface="Arial" panose="020B0604020202020204" pitchFamily="34" charset="0"/>
              <a:buNone/>
            </a:pPr>
            <a:r>
              <a:rPr lang="en-US" b="1" dirty="0"/>
              <a:t>Linking/Loading</a:t>
            </a:r>
            <a:r>
              <a:rPr lang="en-US" dirty="0"/>
              <a:t>: </a:t>
            </a:r>
            <a:r>
              <a:rPr lang="en-US" dirty="0" err="1"/>
              <a:t>După</a:t>
            </a:r>
            <a:r>
              <a:rPr lang="en-US" dirty="0"/>
              <a:t> </a:t>
            </a:r>
            <a:r>
              <a:rPr lang="en-US" dirty="0" err="1"/>
              <a:t>compilare</a:t>
            </a:r>
            <a:r>
              <a:rPr lang="en-US" dirty="0"/>
              <a:t>, </a:t>
            </a:r>
            <a:r>
              <a:rPr lang="en-US" dirty="0" err="1"/>
              <a:t>programul</a:t>
            </a:r>
            <a:r>
              <a:rPr lang="en-US" dirty="0"/>
              <a:t> </a:t>
            </a:r>
            <a:r>
              <a:rPr lang="en-US" dirty="0" err="1"/>
              <a:t>trece</a:t>
            </a:r>
            <a:r>
              <a:rPr lang="en-US" dirty="0"/>
              <a:t> </a:t>
            </a:r>
            <a:r>
              <a:rPr lang="en-US" dirty="0" err="1"/>
              <a:t>prin</a:t>
            </a:r>
            <a:r>
              <a:rPr lang="en-US" dirty="0"/>
              <a:t> </a:t>
            </a:r>
            <a:r>
              <a:rPr lang="en-US" dirty="0" err="1"/>
              <a:t>procesul</a:t>
            </a:r>
            <a:r>
              <a:rPr lang="en-US" dirty="0"/>
              <a:t> de linking (</a:t>
            </a:r>
            <a:r>
              <a:rPr lang="en-US" dirty="0" err="1"/>
              <a:t>legare</a:t>
            </a:r>
            <a:r>
              <a:rPr lang="en-US" dirty="0"/>
              <a:t>)</a:t>
            </a:r>
          </a:p>
          <a:p>
            <a:pPr>
              <a:buFont typeface="Arial" panose="020B0604020202020204" pitchFamily="34" charset="0"/>
              <a:buNone/>
            </a:pPr>
            <a:r>
              <a:rPr lang="en-US" dirty="0"/>
              <a:t>Linker-</a:t>
            </a:r>
            <a:r>
              <a:rPr lang="en-US" dirty="0" err="1"/>
              <a:t>ul</a:t>
            </a:r>
            <a:r>
              <a:rPr lang="en-US" dirty="0"/>
              <a:t> </a:t>
            </a:r>
            <a:r>
              <a:rPr lang="en-US" dirty="0" err="1"/>
              <a:t>combină</a:t>
            </a:r>
            <a:r>
              <a:rPr lang="en-US" dirty="0"/>
              <a:t> </a:t>
            </a:r>
            <a:r>
              <a:rPr lang="en-US" dirty="0" err="1"/>
              <a:t>codul</a:t>
            </a:r>
            <a:r>
              <a:rPr lang="en-US" dirty="0"/>
              <a:t> </a:t>
            </a:r>
            <a:r>
              <a:rPr lang="en-US" dirty="0" err="1"/>
              <a:t>mașină</a:t>
            </a:r>
            <a:r>
              <a:rPr lang="en-US" dirty="0"/>
              <a:t> cu </a:t>
            </a:r>
            <a:r>
              <a:rPr lang="en-US" dirty="0" err="1"/>
              <a:t>bibliotecile</a:t>
            </a:r>
            <a:r>
              <a:rPr lang="en-US" dirty="0"/>
              <a:t> </a:t>
            </a:r>
            <a:r>
              <a:rPr lang="en-US" dirty="0" err="1"/>
              <a:t>necesare</a:t>
            </a:r>
            <a:r>
              <a:rPr lang="en-US" dirty="0"/>
              <a:t> </a:t>
            </a:r>
            <a:r>
              <a:rPr lang="en-US" dirty="0" err="1"/>
              <a:t>și</a:t>
            </a:r>
            <a:r>
              <a:rPr lang="en-US" dirty="0"/>
              <a:t> </a:t>
            </a:r>
            <a:r>
              <a:rPr lang="en-US" dirty="0" err="1"/>
              <a:t>alte</a:t>
            </a:r>
            <a:r>
              <a:rPr lang="en-US" dirty="0"/>
              <a:t> module</a:t>
            </a:r>
          </a:p>
          <a:p>
            <a:pPr>
              <a:buFont typeface="Arial" panose="020B0604020202020204" pitchFamily="34" charset="0"/>
              <a:buNone/>
            </a:pPr>
            <a:r>
              <a:rPr lang="en-US" dirty="0" err="1"/>
              <a:t>Rezultatul</a:t>
            </a:r>
            <a:r>
              <a:rPr lang="en-US" dirty="0"/>
              <a:t> </a:t>
            </a:r>
            <a:r>
              <a:rPr lang="en-US" dirty="0" err="1"/>
              <a:t>este</a:t>
            </a:r>
            <a:r>
              <a:rPr lang="en-US" dirty="0"/>
              <a:t> </a:t>
            </a:r>
            <a:r>
              <a:rPr lang="en-US" dirty="0" err="1"/>
              <a:t>încărcat</a:t>
            </a:r>
            <a:r>
              <a:rPr lang="en-US" dirty="0"/>
              <a:t> </a:t>
            </a:r>
            <a:r>
              <a:rPr lang="en-US" dirty="0" err="1"/>
              <a:t>în</a:t>
            </a:r>
            <a:r>
              <a:rPr lang="en-US" dirty="0"/>
              <a:t> </a:t>
            </a:r>
            <a:r>
              <a:rPr lang="en-US" dirty="0" err="1"/>
              <a:t>memorie</a:t>
            </a:r>
            <a:r>
              <a:rPr lang="en-US" dirty="0"/>
              <a:t> </a:t>
            </a:r>
            <a:r>
              <a:rPr lang="en-US" dirty="0" err="1"/>
              <a:t>pentru</a:t>
            </a:r>
            <a:r>
              <a:rPr lang="en-US" dirty="0"/>
              <a:t> </a:t>
            </a:r>
            <a:r>
              <a:rPr lang="en-US" dirty="0" err="1"/>
              <a:t>execuție</a:t>
            </a:r>
            <a:endParaRPr lang="en-US" dirty="0"/>
          </a:p>
          <a:p>
            <a:pPr>
              <a:buFont typeface="Arial" panose="020B0604020202020204" pitchFamily="34" charset="0"/>
              <a:buChar char="•"/>
            </a:pPr>
            <a:r>
              <a:rPr lang="en-US" b="1" dirty="0" err="1"/>
              <a:t>Execuția</a:t>
            </a:r>
            <a:r>
              <a:rPr lang="en-US" dirty="0"/>
              <a:t>: </a:t>
            </a:r>
            <a:r>
              <a:rPr lang="en-US" dirty="0" err="1"/>
              <a:t>Programul</a:t>
            </a:r>
            <a:r>
              <a:rPr lang="en-US" dirty="0"/>
              <a:t> </a:t>
            </a:r>
            <a:r>
              <a:rPr lang="en-US" dirty="0" err="1"/>
              <a:t>în</a:t>
            </a:r>
            <a:r>
              <a:rPr lang="en-US" dirty="0"/>
              <a:t> </a:t>
            </a:r>
            <a:r>
              <a:rPr lang="en-US" dirty="0" err="1"/>
              <a:t>limbaj</a:t>
            </a:r>
            <a:r>
              <a:rPr lang="en-US" dirty="0"/>
              <a:t> </a:t>
            </a:r>
            <a:r>
              <a:rPr lang="en-US" dirty="0" err="1"/>
              <a:t>mașină</a:t>
            </a:r>
            <a:r>
              <a:rPr lang="en-US" dirty="0"/>
              <a:t> </a:t>
            </a:r>
            <a:r>
              <a:rPr lang="en-US" dirty="0" err="1"/>
              <a:t>este</a:t>
            </a:r>
            <a:r>
              <a:rPr lang="en-US" dirty="0"/>
              <a:t> </a:t>
            </a:r>
            <a:r>
              <a:rPr lang="en-US" dirty="0" err="1"/>
              <a:t>executat</a:t>
            </a:r>
            <a:r>
              <a:rPr lang="en-US" dirty="0"/>
              <a:t> de </a:t>
            </a:r>
            <a:r>
              <a:rPr lang="en-US" dirty="0" err="1"/>
              <a:t>procesor</a:t>
            </a:r>
            <a:endParaRPr lang="en-US" dirty="0"/>
          </a:p>
          <a:p>
            <a:pPr>
              <a:buFont typeface="Arial" panose="020B0604020202020204" pitchFamily="34" charset="0"/>
              <a:buNone/>
            </a:pPr>
            <a:r>
              <a:rPr lang="en-US" dirty="0" err="1"/>
              <a:t>În</a:t>
            </a:r>
            <a:r>
              <a:rPr lang="en-US" dirty="0"/>
              <a:t> </a:t>
            </a:r>
            <a:r>
              <a:rPr lang="en-US" dirty="0" err="1"/>
              <a:t>această</a:t>
            </a:r>
            <a:r>
              <a:rPr lang="en-US" dirty="0"/>
              <a:t> </a:t>
            </a:r>
            <a:r>
              <a:rPr lang="en-US" dirty="0" err="1"/>
              <a:t>etapă</a:t>
            </a:r>
            <a:r>
              <a:rPr lang="en-US" dirty="0"/>
              <a:t>, </a:t>
            </a:r>
            <a:r>
              <a:rPr lang="en-US" dirty="0" err="1"/>
              <a:t>programul</a:t>
            </a:r>
            <a:r>
              <a:rPr lang="en-US" dirty="0"/>
              <a:t> </a:t>
            </a:r>
            <a:r>
              <a:rPr lang="en-US" dirty="0" err="1"/>
              <a:t>poate</a:t>
            </a:r>
            <a:r>
              <a:rPr lang="en-US" dirty="0"/>
              <a:t> </a:t>
            </a:r>
            <a:r>
              <a:rPr lang="en-US" dirty="0" err="1"/>
              <a:t>primi</a:t>
            </a:r>
            <a:r>
              <a:rPr lang="en-US" dirty="0"/>
              <a:t> date de </a:t>
            </a:r>
            <a:r>
              <a:rPr lang="en-US" dirty="0" err="1"/>
              <a:t>intrare</a:t>
            </a:r>
            <a:r>
              <a:rPr lang="en-US" dirty="0"/>
              <a:t> (input data)</a:t>
            </a:r>
          </a:p>
          <a:p>
            <a:pPr>
              <a:buFont typeface="Arial" panose="020B0604020202020204" pitchFamily="34" charset="0"/>
              <a:buNone/>
            </a:pPr>
            <a:r>
              <a:rPr lang="en-US" dirty="0" err="1"/>
              <a:t>Procesorul</a:t>
            </a:r>
            <a:r>
              <a:rPr lang="en-US" dirty="0"/>
              <a:t> </a:t>
            </a:r>
            <a:r>
              <a:rPr lang="en-US" dirty="0" err="1"/>
              <a:t>execută</a:t>
            </a:r>
            <a:r>
              <a:rPr lang="en-US" dirty="0"/>
              <a:t> </a:t>
            </a:r>
            <a:r>
              <a:rPr lang="en-US" dirty="0" err="1"/>
              <a:t>instrucțiunile</a:t>
            </a:r>
            <a:r>
              <a:rPr lang="en-US" dirty="0"/>
              <a:t> </a:t>
            </a:r>
            <a:r>
              <a:rPr lang="en-US" dirty="0" err="1"/>
              <a:t>și</a:t>
            </a:r>
            <a:r>
              <a:rPr lang="en-US" dirty="0"/>
              <a:t> </a:t>
            </a:r>
            <a:r>
              <a:rPr lang="en-US" dirty="0" err="1"/>
              <a:t>generează</a:t>
            </a:r>
            <a:r>
              <a:rPr lang="en-US" dirty="0"/>
              <a:t> </a:t>
            </a:r>
            <a:r>
              <a:rPr lang="en-US" dirty="0" err="1"/>
              <a:t>rezultatul</a:t>
            </a:r>
            <a:r>
              <a:rPr lang="en-US" dirty="0"/>
              <a:t> (program output)</a:t>
            </a:r>
          </a:p>
          <a:p>
            <a:pPr>
              <a:buFont typeface="Arial" panose="020B0604020202020204" pitchFamily="34" charset="0"/>
              <a:buNone/>
            </a:pPr>
            <a:endParaRPr lang="en-US" dirty="0"/>
          </a:p>
          <a:p>
            <a:pPr>
              <a:buFont typeface="Arial" panose="020B0604020202020204" pitchFamily="34" charset="0"/>
              <a:buNone/>
            </a:pPr>
            <a:endParaRPr lang="en-US" dirty="0"/>
          </a:p>
          <a:p>
            <a:r>
              <a:rPr lang="en-US" dirty="0">
                <a:effectLst/>
              </a:rPr>
              <a:t>A general-purpose programming language developed in 1972 by Dennis Ritchie at Bell Labs. It’s one of the most widely used languages, popular for embedded systems due to its modular (function-based) design and reliability on Unix/Linux systems.</a:t>
            </a:r>
          </a:p>
          <a:p>
            <a:r>
              <a:rPr lang="en-US" b="1" dirty="0">
                <a:effectLst/>
              </a:rPr>
              <a:t>Diagram of a C program’s flow</a:t>
            </a:r>
            <a:r>
              <a:rPr lang="en-US" dirty="0">
                <a:effectLst/>
              </a:rPr>
              <a:t>: From source code to compilation, linking/loading, and execution.</a:t>
            </a:r>
          </a:p>
          <a:p>
            <a:r>
              <a:rPr lang="en-US" b="1" dirty="0">
                <a:effectLst/>
              </a:rPr>
              <a:t>Compilation</a:t>
            </a:r>
            <a:r>
              <a:rPr lang="en-US" dirty="0">
                <a:effectLst/>
              </a:rPr>
              <a:t>:</a:t>
            </a:r>
          </a:p>
          <a:p>
            <a:pPr>
              <a:buFont typeface="Arial" panose="020B0604020202020204" pitchFamily="34" charset="0"/>
              <a:buChar char="•"/>
            </a:pPr>
            <a:r>
              <a:rPr lang="en-US" dirty="0"/>
              <a:t>Starts with a C source file written by the programmer.</a:t>
            </a:r>
          </a:p>
          <a:p>
            <a:pPr>
              <a:buFont typeface="Arial" panose="020B0604020202020204" pitchFamily="34" charset="0"/>
              <a:buChar char="•"/>
            </a:pPr>
            <a:r>
              <a:rPr lang="en-US" dirty="0"/>
              <a:t>The compiler converts the C source code into machine language code.</a:t>
            </a:r>
          </a:p>
          <a:p>
            <a:pPr>
              <a:buFont typeface="Arial" panose="020B0604020202020204" pitchFamily="34" charset="0"/>
              <a:buChar char="•"/>
            </a:pPr>
            <a:r>
              <a:rPr lang="en-US" dirty="0"/>
              <a:t>This process translates the programmer’s instructions into binary instructions the processor can execute.</a:t>
            </a:r>
          </a:p>
          <a:p>
            <a:r>
              <a:rPr lang="en-US" b="1" dirty="0">
                <a:effectLst/>
              </a:rPr>
              <a:t>Linking/Loading</a:t>
            </a:r>
            <a:r>
              <a:rPr lang="en-US" dirty="0">
                <a:effectLst/>
              </a:rPr>
              <a:t>:</a:t>
            </a:r>
          </a:p>
          <a:p>
            <a:pPr>
              <a:buFont typeface="Arial" panose="020B0604020202020204" pitchFamily="34" charset="0"/>
              <a:buChar char="•"/>
            </a:pPr>
            <a:r>
              <a:rPr lang="en-US" dirty="0"/>
              <a:t>After compilation, the program undergoes linking.</a:t>
            </a:r>
          </a:p>
          <a:p>
            <a:pPr>
              <a:buFont typeface="Arial" panose="020B0604020202020204" pitchFamily="34" charset="0"/>
              <a:buChar char="•"/>
            </a:pPr>
            <a:r>
              <a:rPr lang="en-US" dirty="0"/>
              <a:t>The linker combines the machine code with required libraries and other modules.</a:t>
            </a:r>
          </a:p>
          <a:p>
            <a:pPr>
              <a:buFont typeface="Arial" panose="020B0604020202020204" pitchFamily="34" charset="0"/>
              <a:buChar char="•"/>
            </a:pPr>
            <a:r>
              <a:rPr lang="en-US" dirty="0"/>
              <a:t>The result is loaded into memory for execution.</a:t>
            </a:r>
          </a:p>
          <a:p>
            <a:r>
              <a:rPr lang="en-US" b="1" dirty="0">
                <a:effectLst/>
              </a:rPr>
              <a:t>Execution</a:t>
            </a:r>
            <a:r>
              <a:rPr lang="en-US" dirty="0">
                <a:effectLst/>
              </a:rPr>
              <a:t>:</a:t>
            </a:r>
          </a:p>
          <a:p>
            <a:pPr>
              <a:buFont typeface="Arial" panose="020B0604020202020204" pitchFamily="34" charset="0"/>
              <a:buChar char="•"/>
            </a:pPr>
            <a:r>
              <a:rPr lang="en-US" dirty="0"/>
              <a:t>The machine language program is run by the processor.</a:t>
            </a:r>
          </a:p>
          <a:p>
            <a:pPr>
              <a:buFont typeface="Arial" panose="020B0604020202020204" pitchFamily="34" charset="0"/>
              <a:buChar char="•"/>
            </a:pPr>
            <a:r>
              <a:rPr lang="en-US" dirty="0"/>
              <a:t>At this stage, the program may receive input data.</a:t>
            </a:r>
          </a:p>
          <a:p>
            <a:pPr>
              <a:buFont typeface="Arial" panose="020B0604020202020204" pitchFamily="34" charset="0"/>
              <a:buChar char="•"/>
            </a:pPr>
            <a:r>
              <a:rPr lang="en-US" dirty="0"/>
              <a:t>The processor executes the instructions and produces the program output.</a:t>
            </a:r>
          </a:p>
          <a:p>
            <a:pPr>
              <a:buFont typeface="Arial" panose="020B0604020202020204" pitchFamily="34" charset="0"/>
              <a:buNone/>
            </a:pPr>
            <a:endParaRPr lang="en-US" dirty="0"/>
          </a:p>
          <a:p>
            <a:pPr>
              <a:buFont typeface="Arial" panose="020B0604020202020204" pitchFamily="34" charset="0"/>
              <a:buNone/>
            </a:pPr>
            <a:endParaRPr lang="en-US" dirty="0"/>
          </a:p>
          <a:p>
            <a:pPr>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3</a:t>
            </a:fld>
            <a:endParaRPr lang="en-US"/>
          </a:p>
        </p:txBody>
      </p:sp>
    </p:spTree>
    <p:extLst>
      <p:ext uri="{BB962C8B-B14F-4D97-AF65-F5344CB8AC3E}">
        <p14:creationId xmlns:p14="http://schemas.microsoft.com/office/powerpoint/2010/main" val="16666091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 </a:t>
            </a:r>
            <a:r>
              <a:rPr lang="en-US" dirty="0" err="1"/>
              <a:t>rezumat</a:t>
            </a:r>
            <a:r>
              <a:rPr lang="en-US" dirty="0"/>
              <a:t> rapid al </a:t>
            </a:r>
            <a:r>
              <a:rPr lang="en-US" dirty="0" err="1"/>
              <a:t>principalelor</a:t>
            </a:r>
            <a:r>
              <a:rPr lang="en-US" dirty="0"/>
              <a:t> </a:t>
            </a:r>
            <a:r>
              <a:rPr lang="en-US" dirty="0" err="1"/>
              <a:t>funcții</a:t>
            </a:r>
            <a:r>
              <a:rPr lang="en-US" dirty="0"/>
              <a:t> </a:t>
            </a:r>
            <a:r>
              <a:rPr lang="en-US" dirty="0" err="1"/>
              <a:t>utilizate</a:t>
            </a:r>
            <a:r>
              <a:rPr lang="en-US" dirty="0"/>
              <a:t> </a:t>
            </a:r>
            <a:r>
              <a:rPr lang="en-US" dirty="0" err="1"/>
              <a:t>în</a:t>
            </a:r>
            <a:r>
              <a:rPr lang="en-US" dirty="0"/>
              <a:t> </a:t>
            </a:r>
            <a:r>
              <a:rPr lang="en-US" dirty="0" err="1"/>
              <a:t>gestionarea</a:t>
            </a:r>
            <a:r>
              <a:rPr lang="en-US" dirty="0"/>
              <a:t> </a:t>
            </a:r>
            <a:r>
              <a:rPr lang="en-US" dirty="0" err="1"/>
              <a:t>fișierelor</a:t>
            </a:r>
            <a:r>
              <a:rPr lang="en-US" dirty="0"/>
              <a:t>. </a:t>
            </a:r>
            <a:r>
              <a:rPr lang="en-US" dirty="0" err="1"/>
              <a:t>Fiecare</a:t>
            </a:r>
            <a:r>
              <a:rPr lang="en-US" dirty="0"/>
              <a:t> </a:t>
            </a:r>
            <a:r>
              <a:rPr lang="en-US" dirty="0" err="1"/>
              <a:t>funcție</a:t>
            </a:r>
            <a:r>
              <a:rPr lang="en-US" dirty="0"/>
              <a:t> are un scop specific—de </a:t>
            </a:r>
            <a:r>
              <a:rPr lang="en-US" dirty="0" err="1"/>
              <a:t>exemplu</a:t>
            </a:r>
            <a:r>
              <a:rPr lang="en-US" dirty="0"/>
              <a:t>, </a:t>
            </a:r>
            <a:r>
              <a:rPr lang="en-US" dirty="0" err="1"/>
              <a:t>fopen</a:t>
            </a:r>
            <a:r>
              <a:rPr lang="en-US" dirty="0"/>
              <a:t>() </a:t>
            </a:r>
            <a:r>
              <a:rPr lang="en-US" dirty="0" err="1"/>
              <a:t>pentru</a:t>
            </a:r>
            <a:r>
              <a:rPr lang="en-US" dirty="0"/>
              <a:t> a </a:t>
            </a:r>
            <a:r>
              <a:rPr lang="en-US" dirty="0" err="1"/>
              <a:t>crea</a:t>
            </a:r>
            <a:r>
              <a:rPr lang="en-US" dirty="0"/>
              <a:t> </a:t>
            </a:r>
            <a:r>
              <a:rPr lang="en-US" dirty="0" err="1"/>
              <a:t>sau</a:t>
            </a:r>
            <a:r>
              <a:rPr lang="en-US" dirty="0"/>
              <a:t> </a:t>
            </a:r>
            <a:r>
              <a:rPr lang="en-US" dirty="0" err="1"/>
              <a:t>deschide</a:t>
            </a:r>
            <a:r>
              <a:rPr lang="en-US" dirty="0"/>
              <a:t> un </a:t>
            </a:r>
            <a:r>
              <a:rPr lang="en-US" dirty="0" err="1"/>
              <a:t>fișier</a:t>
            </a:r>
            <a:r>
              <a:rPr lang="en-US" dirty="0"/>
              <a:t>, </a:t>
            </a:r>
            <a:r>
              <a:rPr lang="en-US" dirty="0" err="1"/>
              <a:t>fprintf</a:t>
            </a:r>
            <a:r>
              <a:rPr lang="en-US" dirty="0"/>
              <a:t>() </a:t>
            </a:r>
            <a:r>
              <a:rPr lang="en-US" dirty="0" err="1"/>
              <a:t>pentru</a:t>
            </a:r>
            <a:r>
              <a:rPr lang="en-US" dirty="0"/>
              <a:t> a </a:t>
            </a:r>
            <a:r>
              <a:rPr lang="en-US" dirty="0" err="1"/>
              <a:t>scrie</a:t>
            </a:r>
            <a:r>
              <a:rPr lang="en-US" dirty="0"/>
              <a:t> </a:t>
            </a:r>
            <a:r>
              <a:rPr lang="en-US" dirty="0" err="1"/>
              <a:t>și</a:t>
            </a:r>
            <a:r>
              <a:rPr lang="en-US" dirty="0"/>
              <a:t> </a:t>
            </a:r>
            <a:r>
              <a:rPr lang="en-US" dirty="0" err="1"/>
              <a:t>fscanf</a:t>
            </a:r>
            <a:r>
              <a:rPr lang="en-US" dirty="0"/>
              <a:t>() </a:t>
            </a:r>
            <a:r>
              <a:rPr lang="en-US" dirty="0" err="1"/>
              <a:t>pentru</a:t>
            </a:r>
            <a:r>
              <a:rPr lang="en-US" dirty="0"/>
              <a:t> a </a:t>
            </a:r>
            <a:r>
              <a:rPr lang="en-US" dirty="0" err="1"/>
              <a:t>citi</a:t>
            </a:r>
            <a:r>
              <a:rPr lang="en-US" dirty="0"/>
              <a:t>. </a:t>
            </a:r>
            <a:r>
              <a:rPr lang="en-US" dirty="0" err="1"/>
              <a:t>Cunoașterea</a:t>
            </a:r>
            <a:r>
              <a:rPr lang="en-US" dirty="0"/>
              <a:t> </a:t>
            </a:r>
            <a:r>
              <a:rPr lang="en-US" dirty="0" err="1"/>
              <a:t>acestora</a:t>
            </a:r>
            <a:r>
              <a:rPr lang="en-US" dirty="0"/>
              <a:t> </a:t>
            </a:r>
            <a:r>
              <a:rPr lang="en-US" dirty="0" err="1"/>
              <a:t>te</a:t>
            </a:r>
            <a:r>
              <a:rPr lang="en-US" dirty="0"/>
              <a:t> </a:t>
            </a:r>
            <a:r>
              <a:rPr lang="en-US" dirty="0" err="1"/>
              <a:t>va</a:t>
            </a:r>
            <a:r>
              <a:rPr lang="en-US" dirty="0"/>
              <a:t> </a:t>
            </a:r>
            <a:r>
              <a:rPr lang="en-US" dirty="0" err="1"/>
              <a:t>ajuta</a:t>
            </a:r>
            <a:r>
              <a:rPr lang="en-US" dirty="0"/>
              <a:t> </a:t>
            </a:r>
            <a:r>
              <a:rPr lang="en-US" dirty="0" err="1"/>
              <a:t>să</a:t>
            </a:r>
            <a:r>
              <a:rPr lang="en-US" dirty="0"/>
              <a:t> </a:t>
            </a:r>
            <a:r>
              <a:rPr lang="en-US" dirty="0" err="1"/>
              <a:t>gestionezi</a:t>
            </a:r>
            <a:r>
              <a:rPr lang="en-US" dirty="0"/>
              <a:t> </a:t>
            </a:r>
            <a:r>
              <a:rPr lang="en-US" dirty="0" err="1"/>
              <a:t>fișierele</a:t>
            </a:r>
            <a:r>
              <a:rPr lang="en-US" dirty="0"/>
              <a:t> </a:t>
            </a:r>
            <a:r>
              <a:rPr lang="en-US" dirty="0" err="1"/>
              <a:t>eficient</a:t>
            </a:r>
            <a:r>
              <a:rPr lang="en-US" dirty="0"/>
              <a:t> </a:t>
            </a:r>
            <a:r>
              <a:rPr lang="en-US" dirty="0" err="1"/>
              <a:t>în</a:t>
            </a:r>
            <a:r>
              <a:rPr lang="en-US" dirty="0"/>
              <a:t> C.</a:t>
            </a:r>
          </a:p>
          <a:p>
            <a:endParaRPr lang="en-US" dirty="0"/>
          </a:p>
          <a:p>
            <a:endParaRPr lang="en-US" dirty="0"/>
          </a:p>
          <a:p>
            <a:r>
              <a:rPr lang="en-US" dirty="0"/>
              <a:t>Here’s a quick summary of the main functions used in file handling. Each function has a specific purpose—for example, fopen() to create or open a file, fprintf() to write, and fscanf() to read. Knowing these will help you manage files effectively in C</a:t>
            </a:r>
          </a:p>
        </p:txBody>
      </p:sp>
      <p:sp>
        <p:nvSpPr>
          <p:cNvPr id="4" name="Slide Number Placeholder 3"/>
          <p:cNvSpPr>
            <a:spLocks noGrp="1"/>
          </p:cNvSpPr>
          <p:nvPr>
            <p:ph type="sldNum" sz="quarter" idx="5"/>
          </p:nvPr>
        </p:nvSpPr>
        <p:spPr/>
        <p:txBody>
          <a:bodyPr/>
          <a:lstStyle/>
          <a:p>
            <a:fld id="{FB60B253-91B2-42EF-902E-7B0EDCDE84FA}" type="slidenum">
              <a:rPr lang="en-US" smtClean="0"/>
              <a:t>22</a:t>
            </a:fld>
            <a:endParaRPr lang="en-US"/>
          </a:p>
        </p:txBody>
      </p:sp>
    </p:spTree>
    <p:extLst>
      <p:ext uri="{BB962C8B-B14F-4D97-AF65-F5344CB8AC3E}">
        <p14:creationId xmlns:p14="http://schemas.microsoft.com/office/powerpoint/2010/main" val="38434929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fscanf</a:t>
            </a:r>
            <a:r>
              <a:rPr lang="en-US" dirty="0"/>
              <a:t>()- </a:t>
            </a:r>
            <a:r>
              <a:rPr lang="en-US" dirty="0" err="1"/>
              <a:t>fisiere</a:t>
            </a:r>
            <a:r>
              <a:rPr lang="en-US" dirty="0"/>
              <a:t> </a:t>
            </a:r>
            <a:r>
              <a:rPr lang="en-US" dirty="0" err="1"/>
              <a:t>obisnuite</a:t>
            </a:r>
            <a:endParaRPr lang="en-US" dirty="0"/>
          </a:p>
          <a:p>
            <a:r>
              <a:rPr lang="en-US" dirty="0" err="1"/>
              <a:t>fread</a:t>
            </a:r>
            <a:r>
              <a:rPr lang="en-US" dirty="0"/>
              <a:t>() – </a:t>
            </a:r>
            <a:r>
              <a:rPr lang="en-US" dirty="0" err="1"/>
              <a:t>citire</a:t>
            </a:r>
            <a:r>
              <a:rPr lang="en-US" dirty="0"/>
              <a:t> din </a:t>
            </a:r>
            <a:r>
              <a:rPr lang="en-US" dirty="0" err="1"/>
              <a:t>fisiere</a:t>
            </a:r>
            <a:r>
              <a:rPr lang="en-US" dirty="0"/>
              <a:t> </a:t>
            </a:r>
            <a:r>
              <a:rPr lang="en-US" dirty="0" err="1"/>
              <a:t>binare</a:t>
            </a:r>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23</a:t>
            </a:fld>
            <a:endParaRPr lang="en-US"/>
          </a:p>
        </p:txBody>
      </p:sp>
    </p:spTree>
    <p:extLst>
      <p:ext uri="{BB962C8B-B14F-4D97-AF65-F5344CB8AC3E}">
        <p14:creationId xmlns:p14="http://schemas.microsoft.com/office/powerpoint/2010/main" val="3353125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effectLst/>
              </a:rPr>
              <a:t>Acest</a:t>
            </a:r>
            <a:r>
              <a:rPr lang="en-US" dirty="0">
                <a:effectLst/>
              </a:rPr>
              <a:t> slide </a:t>
            </a:r>
            <a:r>
              <a:rPr lang="en-US" dirty="0" err="1">
                <a:effectLst/>
              </a:rPr>
              <a:t>prezintă</a:t>
            </a:r>
            <a:r>
              <a:rPr lang="en-US" dirty="0">
                <a:effectLst/>
              </a:rPr>
              <a:t> </a:t>
            </a:r>
            <a:r>
              <a:rPr lang="en-US" dirty="0" err="1">
                <a:effectLst/>
              </a:rPr>
              <a:t>structura</a:t>
            </a:r>
            <a:r>
              <a:rPr lang="en-US" dirty="0">
                <a:effectLst/>
              </a:rPr>
              <a:t> </a:t>
            </a:r>
            <a:r>
              <a:rPr lang="en-US" dirty="0" err="1">
                <a:effectLst/>
              </a:rPr>
              <a:t>generală</a:t>
            </a:r>
            <a:r>
              <a:rPr lang="en-US" dirty="0">
                <a:effectLst/>
              </a:rPr>
              <a:t> a </a:t>
            </a:r>
            <a:r>
              <a:rPr lang="en-US" dirty="0" err="1">
                <a:effectLst/>
              </a:rPr>
              <a:t>unui</a:t>
            </a:r>
            <a:r>
              <a:rPr lang="en-US" dirty="0">
                <a:effectLst/>
              </a:rPr>
              <a:t> program C:</a:t>
            </a:r>
          </a:p>
          <a:p>
            <a:pPr>
              <a:buFont typeface="Arial" panose="020B0604020202020204" pitchFamily="34" charset="0"/>
              <a:buChar char="•"/>
            </a:pPr>
            <a:r>
              <a:rPr lang="en-US" dirty="0" err="1"/>
              <a:t>Începe</a:t>
            </a:r>
            <a:r>
              <a:rPr lang="en-US" dirty="0"/>
              <a:t> cu </a:t>
            </a:r>
            <a:r>
              <a:rPr lang="en-US" dirty="0" err="1"/>
              <a:t>comentarii</a:t>
            </a:r>
            <a:r>
              <a:rPr lang="en-US" dirty="0"/>
              <a:t> </a:t>
            </a:r>
            <a:r>
              <a:rPr lang="en-US" dirty="0" err="1"/>
              <a:t>și</a:t>
            </a:r>
            <a:r>
              <a:rPr lang="en-US" dirty="0"/>
              <a:t> directive de </a:t>
            </a:r>
            <a:r>
              <a:rPr lang="en-US" dirty="0" err="1"/>
              <a:t>preprocesare</a:t>
            </a:r>
            <a:r>
              <a:rPr lang="en-US" dirty="0"/>
              <a:t> (</a:t>
            </a:r>
            <a:r>
              <a:rPr lang="en-US" dirty="0" err="1"/>
              <a:t>fără</a:t>
            </a:r>
            <a:r>
              <a:rPr lang="en-US" dirty="0"/>
              <a:t> </a:t>
            </a:r>
            <a:r>
              <a:rPr lang="en-US" dirty="0" err="1"/>
              <a:t>punct</a:t>
            </a:r>
            <a:r>
              <a:rPr lang="en-US" dirty="0"/>
              <a:t> </a:t>
            </a:r>
            <a:r>
              <a:rPr lang="en-US" dirty="0" err="1"/>
              <a:t>și</a:t>
            </a:r>
            <a:r>
              <a:rPr lang="en-US" dirty="0"/>
              <a:t> </a:t>
            </a:r>
            <a:r>
              <a:rPr lang="en-US" dirty="0" err="1"/>
              <a:t>virgulă</a:t>
            </a:r>
            <a:r>
              <a:rPr lang="en-US" dirty="0"/>
              <a:t>).</a:t>
            </a:r>
          </a:p>
          <a:p>
            <a:pPr>
              <a:buFont typeface="Arial" panose="020B0604020202020204" pitchFamily="34" charset="0"/>
              <a:buChar char="•"/>
            </a:pPr>
            <a:r>
              <a:rPr lang="en-US" dirty="0" err="1"/>
              <a:t>Funcția</a:t>
            </a:r>
            <a:r>
              <a:rPr lang="en-US" dirty="0"/>
              <a:t> main() </a:t>
            </a:r>
            <a:r>
              <a:rPr lang="en-US" dirty="0" err="1"/>
              <a:t>conține</a:t>
            </a:r>
            <a:r>
              <a:rPr lang="en-US" dirty="0"/>
              <a:t> </a:t>
            </a:r>
            <a:r>
              <a:rPr lang="en-US" dirty="0" err="1"/>
              <a:t>declarații</a:t>
            </a:r>
            <a:r>
              <a:rPr lang="en-US" dirty="0"/>
              <a:t> </a:t>
            </a:r>
            <a:r>
              <a:rPr lang="en-US" dirty="0" err="1"/>
              <a:t>și</a:t>
            </a:r>
            <a:r>
              <a:rPr lang="en-US" dirty="0"/>
              <a:t> </a:t>
            </a:r>
            <a:r>
              <a:rPr lang="en-US" dirty="0" err="1"/>
              <a:t>instrucțiuni</a:t>
            </a:r>
            <a:r>
              <a:rPr lang="en-US" dirty="0"/>
              <a:t>, </a:t>
            </a:r>
            <a:r>
              <a:rPr lang="en-US" dirty="0" err="1"/>
              <a:t>fiecare</a:t>
            </a:r>
            <a:r>
              <a:rPr lang="en-US" dirty="0"/>
              <a:t> </a:t>
            </a:r>
            <a:r>
              <a:rPr lang="en-US" dirty="0" err="1"/>
              <a:t>terminată</a:t>
            </a:r>
            <a:r>
              <a:rPr lang="en-US" dirty="0"/>
              <a:t> cu ;.</a:t>
            </a:r>
          </a:p>
          <a:p>
            <a:pPr>
              <a:buFont typeface="Arial" panose="020B0604020202020204" pitchFamily="34" charset="0"/>
              <a:buChar char="•"/>
            </a:pPr>
            <a:r>
              <a:rPr lang="en-US" dirty="0" err="1"/>
              <a:t>Pentru</a:t>
            </a:r>
            <a:r>
              <a:rPr lang="en-US" dirty="0"/>
              <a:t> a </a:t>
            </a:r>
            <a:r>
              <a:rPr lang="en-US" dirty="0" err="1"/>
              <a:t>ieși</a:t>
            </a:r>
            <a:r>
              <a:rPr lang="en-US" dirty="0"/>
              <a:t> din program, se </a:t>
            </a:r>
            <a:r>
              <a:rPr lang="en-US" dirty="0" err="1"/>
              <a:t>folosește</a:t>
            </a:r>
            <a:r>
              <a:rPr lang="en-US" dirty="0"/>
              <a:t> return 0;.</a:t>
            </a:r>
            <a:br>
              <a:rPr lang="en-US" dirty="0"/>
            </a:br>
            <a:r>
              <a:rPr lang="en-US" dirty="0" err="1"/>
              <a:t>Diagrama</a:t>
            </a:r>
            <a:r>
              <a:rPr lang="en-US" dirty="0"/>
              <a:t> </a:t>
            </a:r>
            <a:r>
              <a:rPr lang="en-US" dirty="0" err="1"/>
              <a:t>ilustrează</a:t>
            </a:r>
            <a:r>
              <a:rPr lang="en-US" dirty="0"/>
              <a:t> </a:t>
            </a:r>
            <a:r>
              <a:rPr lang="en-US" dirty="0" err="1"/>
              <a:t>clar</a:t>
            </a:r>
            <a:r>
              <a:rPr lang="en-US" dirty="0"/>
              <a:t> </a:t>
            </a:r>
            <a:r>
              <a:rPr lang="en-US" dirty="0" err="1"/>
              <a:t>această</a:t>
            </a:r>
            <a:r>
              <a:rPr lang="en-US" dirty="0"/>
              <a:t> </a:t>
            </a:r>
            <a:r>
              <a:rPr lang="en-US" dirty="0" err="1"/>
              <a:t>structură</a:t>
            </a:r>
            <a:r>
              <a:rPr lang="en-US" dirty="0"/>
              <a:t>, cu </a:t>
            </a:r>
            <a:r>
              <a:rPr lang="en-US" dirty="0" err="1"/>
              <a:t>exemple</a:t>
            </a:r>
            <a:r>
              <a:rPr lang="en-US" dirty="0"/>
              <a:t> de directive </a:t>
            </a:r>
            <a:r>
              <a:rPr lang="en-US" dirty="0" err="1"/>
              <a:t>și</a:t>
            </a:r>
            <a:r>
              <a:rPr lang="en-US" dirty="0"/>
              <a:t> </a:t>
            </a:r>
            <a:r>
              <a:rPr lang="en-US" dirty="0" err="1"/>
              <a:t>instrucțiuni</a:t>
            </a:r>
            <a:r>
              <a:rPr lang="en-US" dirty="0"/>
              <a:t>.</a:t>
            </a:r>
          </a:p>
          <a:p>
            <a:endParaRPr lang="en-US" dirty="0"/>
          </a:p>
          <a:p>
            <a:endParaRPr lang="en-US" dirty="0"/>
          </a:p>
          <a:p>
            <a:r>
              <a:rPr lang="en-US" dirty="0">
                <a:effectLst/>
              </a:rPr>
              <a:t>This slide presents the general structure of a C program:</a:t>
            </a:r>
          </a:p>
          <a:p>
            <a:pPr>
              <a:buFont typeface="Arial" panose="020B0604020202020204" pitchFamily="34" charset="0"/>
              <a:buChar char="•"/>
            </a:pPr>
            <a:r>
              <a:rPr lang="en-US" dirty="0"/>
              <a:t>It begins with comments and preprocessor directives (no semicolon).</a:t>
            </a:r>
          </a:p>
          <a:p>
            <a:pPr>
              <a:buFont typeface="Arial" panose="020B0604020202020204" pitchFamily="34" charset="0"/>
              <a:buChar char="•"/>
            </a:pPr>
            <a:r>
              <a:rPr lang="en-US" dirty="0"/>
              <a:t>The main() function contains declarations and statements, each ending with ;.</a:t>
            </a:r>
          </a:p>
          <a:p>
            <a:pPr>
              <a:buFont typeface="Arial" panose="020B0604020202020204" pitchFamily="34" charset="0"/>
              <a:buChar char="•"/>
            </a:pPr>
            <a:r>
              <a:rPr lang="en-US" dirty="0"/>
              <a:t>To exit the program, return 0; is used.</a:t>
            </a:r>
          </a:p>
          <a:p>
            <a:pPr>
              <a:buFont typeface="Arial" panose="020B0604020202020204" pitchFamily="34" charset="0"/>
              <a:buChar char="•"/>
            </a:pPr>
            <a:r>
              <a:rPr lang="en-US" dirty="0"/>
              <a:t>The diagram clearly illustrates this structure, with examples of directives and statements.</a:t>
            </a:r>
          </a:p>
          <a:p>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4</a:t>
            </a:fld>
            <a:endParaRPr lang="en-US"/>
          </a:p>
        </p:txBody>
      </p:sp>
    </p:spTree>
    <p:extLst>
      <p:ext uri="{BB962C8B-B14F-4D97-AF65-F5344CB8AC3E}">
        <p14:creationId xmlns:p14="http://schemas.microsoft.com/office/powerpoint/2010/main" val="2283964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Slide-</a:t>
            </a:r>
            <a:r>
              <a:rPr lang="en-US" dirty="0" err="1">
                <a:effectLst/>
              </a:rPr>
              <a:t>ul</a:t>
            </a:r>
            <a:r>
              <a:rPr lang="en-US" dirty="0">
                <a:effectLst/>
              </a:rPr>
              <a:t> </a:t>
            </a:r>
            <a:r>
              <a:rPr lang="en-US" dirty="0" err="1">
                <a:effectLst/>
              </a:rPr>
              <a:t>explică</a:t>
            </a:r>
            <a:r>
              <a:rPr lang="en-US" dirty="0">
                <a:effectLst/>
              </a:rPr>
              <a:t> </a:t>
            </a:r>
            <a:r>
              <a:rPr lang="en-US" dirty="0" err="1">
                <a:effectLst/>
              </a:rPr>
              <a:t>definirea</a:t>
            </a:r>
            <a:r>
              <a:rPr lang="en-US" dirty="0">
                <a:effectLst/>
              </a:rPr>
              <a:t> </a:t>
            </a:r>
            <a:r>
              <a:rPr lang="en-US" dirty="0" err="1">
                <a:effectLst/>
              </a:rPr>
              <a:t>constantelor</a:t>
            </a:r>
            <a:r>
              <a:rPr lang="en-US" dirty="0">
                <a:effectLst/>
              </a:rPr>
              <a:t> </a:t>
            </a:r>
            <a:r>
              <a:rPr lang="en-US" dirty="0" err="1">
                <a:effectLst/>
              </a:rPr>
              <a:t>în</a:t>
            </a:r>
            <a:r>
              <a:rPr lang="en-US" dirty="0">
                <a:effectLst/>
              </a:rPr>
              <a:t> C:</a:t>
            </a:r>
          </a:p>
          <a:p>
            <a:pPr>
              <a:buFont typeface="+mj-lt"/>
              <a:buAutoNum type="arabicPeriod"/>
            </a:pPr>
            <a:r>
              <a:rPr lang="en-US" dirty="0" err="1"/>
              <a:t>Folosirea</a:t>
            </a:r>
            <a:r>
              <a:rPr lang="en-US" dirty="0"/>
              <a:t> </a:t>
            </a:r>
            <a:r>
              <a:rPr lang="en-US" dirty="0" err="1"/>
              <a:t>cuvântului</a:t>
            </a:r>
            <a:r>
              <a:rPr lang="en-US" dirty="0"/>
              <a:t> </a:t>
            </a:r>
            <a:r>
              <a:rPr lang="en-US" dirty="0" err="1"/>
              <a:t>cheie</a:t>
            </a:r>
            <a:r>
              <a:rPr lang="en-US" dirty="0"/>
              <a:t> const (ex. const float PI = 3.14;) </a:t>
            </a:r>
            <a:r>
              <a:rPr lang="en-US" dirty="0" err="1"/>
              <a:t>pentru</a:t>
            </a:r>
            <a:r>
              <a:rPr lang="en-US" dirty="0"/>
              <a:t> a </a:t>
            </a:r>
            <a:r>
              <a:rPr lang="en-US" dirty="0" err="1"/>
              <a:t>defini</a:t>
            </a:r>
            <a:r>
              <a:rPr lang="en-US" dirty="0"/>
              <a:t> </a:t>
            </a:r>
            <a:r>
              <a:rPr lang="en-US" dirty="0" err="1"/>
              <a:t>constante</a:t>
            </a:r>
            <a:r>
              <a:rPr lang="en-US" dirty="0"/>
              <a:t>.</a:t>
            </a:r>
          </a:p>
          <a:p>
            <a:pPr>
              <a:buFont typeface="+mj-lt"/>
              <a:buAutoNum type="arabicPeriod"/>
            </a:pPr>
            <a:r>
              <a:rPr lang="en-US" dirty="0" err="1"/>
              <a:t>Alternativ</a:t>
            </a:r>
            <a:r>
              <a:rPr lang="en-US" dirty="0"/>
              <a:t>, </a:t>
            </a:r>
            <a:r>
              <a:rPr lang="en-US" dirty="0" err="1"/>
              <a:t>utilizarea</a:t>
            </a:r>
            <a:r>
              <a:rPr lang="en-US" dirty="0"/>
              <a:t> </a:t>
            </a:r>
            <a:r>
              <a:rPr lang="en-US" dirty="0" err="1"/>
              <a:t>directivei</a:t>
            </a:r>
            <a:r>
              <a:rPr lang="en-US" dirty="0"/>
              <a:t> #define (ex. #define LENGTH 20) </a:t>
            </a:r>
            <a:r>
              <a:rPr lang="en-US" dirty="0" err="1"/>
              <a:t>pentru</a:t>
            </a:r>
            <a:r>
              <a:rPr lang="en-US" dirty="0"/>
              <a:t> a seta </a:t>
            </a:r>
            <a:r>
              <a:rPr lang="en-US" dirty="0" err="1"/>
              <a:t>constante</a:t>
            </a:r>
            <a:r>
              <a:rPr lang="en-US" dirty="0"/>
              <a:t>.</a:t>
            </a:r>
            <a:br>
              <a:rPr lang="en-US" dirty="0"/>
            </a:br>
            <a:r>
              <a:rPr lang="en-US" dirty="0" err="1"/>
              <a:t>Exemplele</a:t>
            </a:r>
            <a:r>
              <a:rPr lang="en-US" dirty="0"/>
              <a:t> de cod </a:t>
            </a:r>
            <a:r>
              <a:rPr lang="en-US" dirty="0" err="1"/>
              <a:t>arată</a:t>
            </a:r>
            <a:r>
              <a:rPr lang="en-US" dirty="0"/>
              <a:t> cum se </a:t>
            </a:r>
            <a:r>
              <a:rPr lang="en-US" dirty="0" err="1"/>
              <a:t>calculează</a:t>
            </a:r>
            <a:r>
              <a:rPr lang="en-US" dirty="0"/>
              <a:t> aria </a:t>
            </a:r>
            <a:r>
              <a:rPr lang="en-US" dirty="0" err="1"/>
              <a:t>unui</a:t>
            </a:r>
            <a:r>
              <a:rPr lang="en-US" dirty="0"/>
              <a:t> </a:t>
            </a:r>
            <a:r>
              <a:rPr lang="en-US" dirty="0" err="1"/>
              <a:t>cerc</a:t>
            </a:r>
            <a:r>
              <a:rPr lang="en-US" dirty="0"/>
              <a:t> </a:t>
            </a:r>
            <a:r>
              <a:rPr lang="en-US" dirty="0" err="1"/>
              <a:t>și</a:t>
            </a:r>
            <a:r>
              <a:rPr lang="en-US" dirty="0"/>
              <a:t> a </a:t>
            </a:r>
            <a:r>
              <a:rPr lang="en-US" dirty="0" err="1"/>
              <a:t>unui</a:t>
            </a:r>
            <a:r>
              <a:rPr lang="en-US" dirty="0"/>
              <a:t> </a:t>
            </a:r>
            <a:r>
              <a:rPr lang="en-US" dirty="0" err="1"/>
              <a:t>dreptunghi</a:t>
            </a:r>
            <a:r>
              <a:rPr lang="en-US" dirty="0"/>
              <a:t> </a:t>
            </a:r>
            <a:r>
              <a:rPr lang="en-US" dirty="0" err="1"/>
              <a:t>folosind</a:t>
            </a:r>
            <a:r>
              <a:rPr lang="en-US" dirty="0"/>
              <a:t> </a:t>
            </a:r>
            <a:r>
              <a:rPr lang="en-US" dirty="0" err="1"/>
              <a:t>constante</a:t>
            </a:r>
            <a:r>
              <a:rPr lang="en-US" dirty="0"/>
              <a:t> definite.</a:t>
            </a:r>
          </a:p>
          <a:p>
            <a:endParaRPr lang="en-US" dirty="0"/>
          </a:p>
          <a:p>
            <a:endParaRPr lang="en-US" dirty="0"/>
          </a:p>
          <a:p>
            <a:r>
              <a:rPr lang="en-US" dirty="0">
                <a:effectLst/>
              </a:rPr>
              <a:t>The slide explains defining constants in C:</a:t>
            </a:r>
          </a:p>
          <a:p>
            <a:pPr>
              <a:buFont typeface="Arial" panose="020B0604020202020204" pitchFamily="34" charset="0"/>
              <a:buChar char="•"/>
            </a:pPr>
            <a:r>
              <a:rPr lang="en-US" dirty="0"/>
              <a:t>Using the const keyword (e.g., const float PI = 3.14;) to define constants.</a:t>
            </a:r>
          </a:p>
          <a:p>
            <a:pPr>
              <a:buFont typeface="Arial" panose="020B0604020202020204" pitchFamily="34" charset="0"/>
              <a:buChar char="•"/>
            </a:pPr>
            <a:r>
              <a:rPr lang="en-US" dirty="0"/>
              <a:t>Alternatively, using the #define directive (e.g., #define LENGTH 20) to set constants.</a:t>
            </a:r>
          </a:p>
          <a:p>
            <a:pPr>
              <a:buFont typeface="Arial" panose="020B0604020202020204" pitchFamily="34" charset="0"/>
              <a:buChar char="•"/>
            </a:pPr>
            <a:r>
              <a:rPr lang="en-US" dirty="0"/>
              <a:t>Code examples demonstrate calculating the area of a circle and a rectangle using defined constants.</a:t>
            </a:r>
          </a:p>
          <a:p>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5</a:t>
            </a:fld>
            <a:endParaRPr lang="en-US"/>
          </a:p>
        </p:txBody>
      </p:sp>
    </p:spTree>
    <p:extLst>
      <p:ext uri="{BB962C8B-B14F-4D97-AF65-F5344CB8AC3E}">
        <p14:creationId xmlns:p14="http://schemas.microsoft.com/office/powerpoint/2010/main" val="860513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effectLst/>
              </a:rPr>
              <a:t>Acest</a:t>
            </a:r>
            <a:r>
              <a:rPr lang="en-US" dirty="0">
                <a:effectLst/>
              </a:rPr>
              <a:t> slide introduce </a:t>
            </a:r>
            <a:r>
              <a:rPr lang="en-US" dirty="0" err="1">
                <a:effectLst/>
              </a:rPr>
              <a:t>variabilele</a:t>
            </a:r>
            <a:r>
              <a:rPr lang="en-US" dirty="0">
                <a:effectLst/>
              </a:rPr>
              <a:t> </a:t>
            </a:r>
            <a:r>
              <a:rPr lang="en-US" dirty="0" err="1">
                <a:effectLst/>
              </a:rPr>
              <a:t>în</a:t>
            </a:r>
            <a:r>
              <a:rPr lang="en-US" dirty="0">
                <a:effectLst/>
              </a:rPr>
              <a:t> C:</a:t>
            </a:r>
          </a:p>
          <a:p>
            <a:pPr>
              <a:buFont typeface="Arial" panose="020B0604020202020204" pitchFamily="34" charset="0"/>
              <a:buChar char="•"/>
            </a:pPr>
            <a:r>
              <a:rPr lang="en-US" dirty="0" err="1"/>
              <a:t>Variabilele</a:t>
            </a:r>
            <a:r>
              <a:rPr lang="en-US" dirty="0"/>
              <a:t> sunt </a:t>
            </a:r>
            <a:r>
              <a:rPr lang="en-US" dirty="0" err="1"/>
              <a:t>containere</a:t>
            </a:r>
            <a:r>
              <a:rPr lang="en-US" dirty="0"/>
              <a:t> </a:t>
            </a:r>
            <a:r>
              <a:rPr lang="en-US" dirty="0" err="1"/>
              <a:t>pentru</a:t>
            </a:r>
            <a:r>
              <a:rPr lang="en-US" dirty="0"/>
              <a:t> date, </a:t>
            </a:r>
            <a:r>
              <a:rPr lang="en-US" dirty="0" err="1"/>
              <a:t>identificate</a:t>
            </a:r>
            <a:r>
              <a:rPr lang="en-US" dirty="0"/>
              <a:t> </a:t>
            </a:r>
            <a:r>
              <a:rPr lang="en-US" dirty="0" err="1"/>
              <a:t>printr</a:t>
            </a:r>
            <a:r>
              <a:rPr lang="en-US" dirty="0"/>
              <a:t>-un </a:t>
            </a:r>
            <a:r>
              <a:rPr lang="en-US" dirty="0" err="1"/>
              <a:t>nume</a:t>
            </a:r>
            <a:r>
              <a:rPr lang="en-US" dirty="0"/>
              <a:t> </a:t>
            </a:r>
            <a:r>
              <a:rPr lang="en-US" dirty="0" err="1"/>
              <a:t>unic</a:t>
            </a:r>
            <a:r>
              <a:rPr lang="en-US" dirty="0"/>
              <a:t> (</a:t>
            </a:r>
            <a:r>
              <a:rPr lang="en-US" dirty="0" err="1"/>
              <a:t>litere</a:t>
            </a:r>
            <a:r>
              <a:rPr lang="en-US" dirty="0"/>
              <a:t>, </a:t>
            </a:r>
            <a:r>
              <a:rPr lang="en-US" dirty="0" err="1"/>
              <a:t>cifre</a:t>
            </a:r>
            <a:r>
              <a:rPr lang="en-US" dirty="0"/>
              <a:t>, underscore; </a:t>
            </a:r>
            <a:r>
              <a:rPr lang="en-US" dirty="0" err="1"/>
              <a:t>primul</a:t>
            </a:r>
            <a:r>
              <a:rPr lang="en-US" dirty="0"/>
              <a:t> </a:t>
            </a:r>
            <a:r>
              <a:rPr lang="en-US" dirty="0" err="1"/>
              <a:t>caracter</a:t>
            </a:r>
            <a:r>
              <a:rPr lang="en-US" dirty="0"/>
              <a:t> </a:t>
            </a:r>
            <a:r>
              <a:rPr lang="en-US" dirty="0" err="1"/>
              <a:t>trebuie</a:t>
            </a:r>
            <a:r>
              <a:rPr lang="en-US" dirty="0"/>
              <a:t> </a:t>
            </a:r>
            <a:r>
              <a:rPr lang="en-US" dirty="0" err="1"/>
              <a:t>să</a:t>
            </a:r>
            <a:r>
              <a:rPr lang="en-US" dirty="0"/>
              <a:t> fie </a:t>
            </a:r>
            <a:r>
              <a:rPr lang="en-US" dirty="0" err="1"/>
              <a:t>literă</a:t>
            </a:r>
            <a:r>
              <a:rPr lang="en-US" dirty="0"/>
              <a:t> </a:t>
            </a:r>
            <a:r>
              <a:rPr lang="en-US" dirty="0" err="1"/>
              <a:t>sau</a:t>
            </a:r>
            <a:r>
              <a:rPr lang="en-US" dirty="0"/>
              <a:t> underscore).</a:t>
            </a:r>
          </a:p>
          <a:p>
            <a:pPr>
              <a:buFont typeface="Arial" panose="020B0604020202020204" pitchFamily="34" charset="0"/>
              <a:buChar char="•"/>
            </a:pPr>
            <a:r>
              <a:rPr lang="en-US" dirty="0" err="1"/>
              <a:t>Fiecare</a:t>
            </a:r>
            <a:r>
              <a:rPr lang="en-US" dirty="0"/>
              <a:t> </a:t>
            </a:r>
            <a:r>
              <a:rPr lang="en-US" dirty="0" err="1"/>
              <a:t>variabilă</a:t>
            </a:r>
            <a:r>
              <a:rPr lang="en-US" dirty="0"/>
              <a:t> are un tip de date (ex. int) </a:t>
            </a:r>
            <a:r>
              <a:rPr lang="en-US" dirty="0" err="1"/>
              <a:t>și</a:t>
            </a:r>
            <a:r>
              <a:rPr lang="en-US" dirty="0"/>
              <a:t> o </a:t>
            </a:r>
            <a:r>
              <a:rPr lang="en-US" dirty="0" err="1"/>
              <a:t>valoare</a:t>
            </a:r>
            <a:r>
              <a:rPr lang="en-US" dirty="0"/>
              <a:t> (ex. 789).</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Diagrama</a:t>
            </a:r>
            <a:r>
              <a:rPr lang="en-US" dirty="0"/>
              <a:t> </a:t>
            </a:r>
            <a:r>
              <a:rPr lang="en-US" dirty="0" err="1"/>
              <a:t>prezintă</a:t>
            </a:r>
            <a:r>
              <a:rPr lang="en-US" dirty="0"/>
              <a:t> o </a:t>
            </a:r>
            <a:r>
              <a:rPr lang="en-US" dirty="0" err="1"/>
              <a:t>variabilă</a:t>
            </a:r>
            <a:r>
              <a:rPr lang="en-US" dirty="0"/>
              <a:t> </a:t>
            </a:r>
            <a:r>
              <a:rPr lang="en-US" dirty="0" err="1"/>
              <a:t>numită</a:t>
            </a:r>
            <a:r>
              <a:rPr lang="en-US" dirty="0"/>
              <a:t> A, care </a:t>
            </a:r>
            <a:r>
              <a:rPr lang="en-US" dirty="0" err="1"/>
              <a:t>conține</a:t>
            </a:r>
            <a:r>
              <a:rPr lang="en-US" dirty="0"/>
              <a:t> </a:t>
            </a:r>
            <a:r>
              <a:rPr lang="en-US" dirty="0" err="1"/>
              <a:t>valoarea</a:t>
            </a:r>
            <a:r>
              <a:rPr lang="en-US" dirty="0"/>
              <a:t> 789. </a:t>
            </a:r>
            <a:r>
              <a:rPr lang="en-US" dirty="0" err="1"/>
              <a:t>Aceasta</a:t>
            </a:r>
            <a:r>
              <a:rPr lang="en-US" dirty="0"/>
              <a:t> </a:t>
            </a:r>
            <a:r>
              <a:rPr lang="en-US" dirty="0" err="1"/>
              <a:t>este</a:t>
            </a:r>
            <a:r>
              <a:rPr lang="en-US" dirty="0"/>
              <a:t> </a:t>
            </a:r>
            <a:r>
              <a:rPr lang="en-US" dirty="0" err="1"/>
              <a:t>reprezentată</a:t>
            </a:r>
            <a:r>
              <a:rPr lang="en-US" dirty="0"/>
              <a:t> </a:t>
            </a:r>
            <a:r>
              <a:rPr lang="en-US" dirty="0" err="1"/>
              <a:t>printr</a:t>
            </a:r>
            <a:r>
              <a:rPr lang="en-US" dirty="0"/>
              <a:t>-un </a:t>
            </a:r>
            <a:r>
              <a:rPr lang="en-US" dirty="0" err="1"/>
              <a:t>dreptunghi</a:t>
            </a:r>
            <a:r>
              <a:rPr lang="en-US" dirty="0"/>
              <a:t> mare, </a:t>
            </a:r>
            <a:r>
              <a:rPr lang="en-US" dirty="0" err="1"/>
              <a:t>iar</a:t>
            </a:r>
            <a:r>
              <a:rPr lang="en-US" dirty="0"/>
              <a:t> </a:t>
            </a:r>
            <a:r>
              <a:rPr lang="en-US" dirty="0" err="1"/>
              <a:t>săgețile</a:t>
            </a:r>
            <a:r>
              <a:rPr lang="en-US" dirty="0"/>
              <a:t> </a:t>
            </a:r>
            <a:r>
              <a:rPr lang="en-US" dirty="0" err="1"/>
              <a:t>indică</a:t>
            </a:r>
            <a:r>
              <a:rPr lang="en-US" dirty="0"/>
              <a:t> </a:t>
            </a:r>
            <a:r>
              <a:rPr lang="en-US" dirty="0" err="1"/>
              <a:t>diversele</a:t>
            </a:r>
            <a:r>
              <a:rPr lang="en-US" dirty="0"/>
              <a:t> </a:t>
            </a:r>
            <a:r>
              <a:rPr lang="en-US" dirty="0" err="1"/>
              <a:t>atribute</a:t>
            </a:r>
            <a:r>
              <a:rPr lang="en-US" dirty="0"/>
              <a:t> ale </a:t>
            </a:r>
            <a:r>
              <a:rPr lang="en-US" dirty="0" err="1"/>
              <a:t>variabilei</a:t>
            </a:r>
            <a:r>
              <a:rPr lang="en-US" dirty="0"/>
              <a:t>.</a:t>
            </a:r>
          </a:p>
          <a:p>
            <a:pPr lvl="1">
              <a:buFont typeface="Arial" panose="020B0604020202020204" pitchFamily="34" charset="0"/>
              <a:buNone/>
            </a:pPr>
            <a:r>
              <a:rPr lang="en-US" dirty="0"/>
              <a:t>-</a:t>
            </a:r>
            <a:r>
              <a:rPr lang="en-US" dirty="0" err="1"/>
              <a:t>variabila</a:t>
            </a:r>
            <a:r>
              <a:rPr lang="en-US" dirty="0"/>
              <a:t> in </a:t>
            </a:r>
            <a:r>
              <a:rPr lang="en-US" dirty="0" err="1"/>
              <a:t>anasamblu</a:t>
            </a:r>
            <a:r>
              <a:rPr lang="en-US" dirty="0"/>
              <a:t>: </a:t>
            </a:r>
            <a:r>
              <a:rPr lang="en-US" dirty="0" err="1"/>
              <a:t>Acel</a:t>
            </a:r>
            <a:r>
              <a:rPr lang="en-US" dirty="0"/>
              <a:t> </a:t>
            </a:r>
            <a:r>
              <a:rPr lang="en-US" dirty="0" err="1"/>
              <a:t>dreptunghi</a:t>
            </a:r>
            <a:r>
              <a:rPr lang="en-US" dirty="0"/>
              <a:t> cu </a:t>
            </a:r>
            <a:r>
              <a:rPr lang="en-US" dirty="0" err="1"/>
              <a:t>valoarea</a:t>
            </a:r>
            <a:r>
              <a:rPr lang="en-US" dirty="0"/>
              <a:t> 789, care </a:t>
            </a:r>
            <a:r>
              <a:rPr lang="en-US" dirty="0" err="1"/>
              <a:t>simbolizeaza</a:t>
            </a:r>
            <a:r>
              <a:rPr lang="en-US" dirty="0"/>
              <a:t> </a:t>
            </a:r>
            <a:r>
              <a:rPr lang="en-US" dirty="0" err="1"/>
              <a:t>variabila</a:t>
            </a:r>
            <a:r>
              <a:rPr lang="en-US" dirty="0"/>
              <a:t> </a:t>
            </a:r>
            <a:r>
              <a:rPr lang="en-US" dirty="0" err="1"/>
              <a:t>propriu-zisa</a:t>
            </a:r>
            <a:r>
              <a:rPr lang="en-US" dirty="0"/>
              <a:t>, </a:t>
            </a:r>
            <a:r>
              <a:rPr lang="en-US" dirty="0" err="1"/>
              <a:t>iar</a:t>
            </a:r>
            <a:r>
              <a:rPr lang="en-US" dirty="0"/>
              <a:t> </a:t>
            </a:r>
            <a:r>
              <a:rPr lang="en-US" dirty="0" err="1"/>
              <a:t>valoarea</a:t>
            </a:r>
            <a:r>
              <a:rPr lang="en-US" dirty="0"/>
              <a:t> 789 </a:t>
            </a:r>
            <a:r>
              <a:rPr lang="en-US" dirty="0" err="1"/>
              <a:t>repr</a:t>
            </a:r>
            <a:r>
              <a:rPr lang="en-US" dirty="0"/>
              <a:t>. </a:t>
            </a:r>
            <a:r>
              <a:rPr lang="en-US" dirty="0" err="1"/>
              <a:t>datele</a:t>
            </a:r>
            <a:r>
              <a:rPr lang="en-US" dirty="0"/>
              <a:t> </a:t>
            </a:r>
            <a:r>
              <a:rPr lang="en-US" dirty="0" err="1"/>
              <a:t>stocate</a:t>
            </a:r>
            <a:r>
              <a:rPr lang="en-US" dirty="0"/>
              <a:t> in </a:t>
            </a:r>
            <a:r>
              <a:rPr lang="en-US" dirty="0" err="1"/>
              <a:t>acea</a:t>
            </a:r>
            <a:r>
              <a:rPr lang="en-US" dirty="0"/>
              <a:t> </a:t>
            </a:r>
            <a:r>
              <a:rPr lang="en-US" dirty="0" err="1"/>
              <a:t>variabila</a:t>
            </a:r>
            <a:r>
              <a:rPr lang="en-US" dirty="0"/>
              <a:t>. In C, o </a:t>
            </a:r>
            <a:r>
              <a:rPr lang="en-US" dirty="0" err="1"/>
              <a:t>variabila</a:t>
            </a:r>
            <a:r>
              <a:rPr lang="en-US" dirty="0"/>
              <a:t> </a:t>
            </a:r>
            <a:r>
              <a:rPr lang="en-US" dirty="0" err="1"/>
              <a:t>este</a:t>
            </a:r>
            <a:r>
              <a:rPr lang="en-US" dirty="0"/>
              <a:t> o zona de </a:t>
            </a:r>
            <a:r>
              <a:rPr lang="en-US" dirty="0" err="1"/>
              <a:t>memorie</a:t>
            </a:r>
            <a:r>
              <a:rPr lang="en-US" dirty="0"/>
              <a:t> </a:t>
            </a:r>
            <a:r>
              <a:rPr lang="en-US" dirty="0" err="1"/>
              <a:t>rezervata</a:t>
            </a:r>
            <a:r>
              <a:rPr lang="en-US" dirty="0"/>
              <a:t> </a:t>
            </a:r>
            <a:r>
              <a:rPr lang="en-US" dirty="0" err="1"/>
              <a:t>ptr</a:t>
            </a:r>
            <a:r>
              <a:rPr lang="en-US" dirty="0"/>
              <a:t> a </a:t>
            </a:r>
            <a:r>
              <a:rPr lang="en-US" dirty="0" err="1"/>
              <a:t>stoca</a:t>
            </a:r>
            <a:r>
              <a:rPr lang="en-US" dirty="0"/>
              <a:t> o </a:t>
            </a:r>
            <a:r>
              <a:rPr lang="en-US" dirty="0" err="1"/>
              <a:t>val</a:t>
            </a:r>
            <a:r>
              <a:rPr lang="en-US" dirty="0"/>
              <a:t> </a:t>
            </a:r>
            <a:r>
              <a:rPr lang="en-US" dirty="0" err="1"/>
              <a:t>specifica</a:t>
            </a:r>
            <a:r>
              <a:rPr lang="en-US" dirty="0"/>
              <a:t>, </a:t>
            </a:r>
            <a:r>
              <a:rPr lang="en-US" dirty="0" err="1"/>
              <a:t>iar</a:t>
            </a:r>
            <a:r>
              <a:rPr lang="en-US" dirty="0"/>
              <a:t> </a:t>
            </a:r>
            <a:r>
              <a:rPr lang="en-US" dirty="0" err="1"/>
              <a:t>aceasta</a:t>
            </a:r>
            <a:r>
              <a:rPr lang="en-US" dirty="0"/>
              <a:t> </a:t>
            </a:r>
            <a:r>
              <a:rPr lang="en-US" dirty="0" err="1"/>
              <a:t>val</a:t>
            </a:r>
            <a:r>
              <a:rPr lang="en-US" dirty="0"/>
              <a:t> </a:t>
            </a:r>
            <a:r>
              <a:rPr lang="en-US" dirty="0" err="1"/>
              <a:t>poate</a:t>
            </a:r>
            <a:r>
              <a:rPr lang="en-US" dirty="0"/>
              <a:t> fi </a:t>
            </a:r>
            <a:r>
              <a:rPr lang="en-US" dirty="0" err="1"/>
              <a:t>accesata</a:t>
            </a:r>
            <a:r>
              <a:rPr lang="en-US" dirty="0"/>
              <a:t> </a:t>
            </a:r>
            <a:r>
              <a:rPr lang="en-US" dirty="0" err="1"/>
              <a:t>sau</a:t>
            </a:r>
            <a:r>
              <a:rPr lang="en-US" dirty="0"/>
              <a:t> </a:t>
            </a:r>
            <a:r>
              <a:rPr lang="en-US" dirty="0" err="1"/>
              <a:t>modificata</a:t>
            </a:r>
            <a:r>
              <a:rPr lang="en-US" dirty="0"/>
              <a:t> pe </a:t>
            </a:r>
            <a:r>
              <a:rPr lang="en-US" dirty="0" err="1"/>
              <a:t>parcursul</a:t>
            </a:r>
            <a:r>
              <a:rPr lang="en-US" dirty="0"/>
              <a:t> </a:t>
            </a:r>
            <a:r>
              <a:rPr lang="en-US" dirty="0" err="1"/>
              <a:t>programului</a:t>
            </a:r>
            <a:endParaRPr lang="en-US" dirty="0"/>
          </a:p>
          <a:p>
            <a:pPr lvl="1">
              <a:buFont typeface="Arial" panose="020B0604020202020204" pitchFamily="34" charset="0"/>
              <a:buNone/>
            </a:pPr>
            <a:r>
              <a:rPr lang="en-US" dirty="0"/>
              <a:t>-</a:t>
            </a:r>
            <a:r>
              <a:rPr lang="en-US" dirty="0" err="1"/>
              <a:t>numele</a:t>
            </a:r>
            <a:r>
              <a:rPr lang="en-US" dirty="0"/>
              <a:t> </a:t>
            </a:r>
            <a:r>
              <a:rPr lang="en-US" dirty="0" err="1"/>
              <a:t>variabilei</a:t>
            </a:r>
            <a:r>
              <a:rPr lang="en-US" dirty="0"/>
              <a:t>: In </a:t>
            </a:r>
            <a:r>
              <a:rPr lang="en-US" dirty="0" err="1"/>
              <a:t>acest</a:t>
            </a:r>
            <a:r>
              <a:rPr lang="en-US" dirty="0"/>
              <a:t> </a:t>
            </a:r>
            <a:r>
              <a:rPr lang="en-US" dirty="0" err="1"/>
              <a:t>caz</a:t>
            </a:r>
            <a:r>
              <a:rPr lang="en-US" dirty="0"/>
              <a:t>, A. In C </a:t>
            </a:r>
            <a:r>
              <a:rPr lang="en-US" dirty="0" err="1"/>
              <a:t>fiecare</a:t>
            </a:r>
            <a:r>
              <a:rPr lang="en-US" dirty="0"/>
              <a:t> </a:t>
            </a:r>
            <a:r>
              <a:rPr lang="en-US" dirty="0" err="1"/>
              <a:t>variabila</a:t>
            </a:r>
            <a:r>
              <a:rPr lang="en-US" dirty="0"/>
              <a:t> </a:t>
            </a:r>
            <a:r>
              <a:rPr lang="en-US" dirty="0" err="1"/>
              <a:t>trebuie</a:t>
            </a:r>
            <a:r>
              <a:rPr lang="en-US" dirty="0"/>
              <a:t> </a:t>
            </a:r>
            <a:r>
              <a:rPr lang="en-US" dirty="0" err="1"/>
              <a:t>sa</a:t>
            </a:r>
            <a:r>
              <a:rPr lang="en-US" dirty="0"/>
              <a:t> </a:t>
            </a:r>
            <a:r>
              <a:rPr lang="en-US" dirty="0" err="1"/>
              <a:t>aiba</a:t>
            </a:r>
            <a:r>
              <a:rPr lang="en-US" dirty="0"/>
              <a:t> un </a:t>
            </a:r>
            <a:r>
              <a:rPr lang="en-US" dirty="0" err="1"/>
              <a:t>nume</a:t>
            </a:r>
            <a:r>
              <a:rPr lang="en-US" dirty="0"/>
              <a:t> </a:t>
            </a:r>
            <a:r>
              <a:rPr lang="en-US" dirty="0" err="1"/>
              <a:t>unic</a:t>
            </a:r>
            <a:r>
              <a:rPr lang="en-US" dirty="0"/>
              <a:t> </a:t>
            </a:r>
            <a:r>
              <a:rPr lang="en-US" dirty="0" err="1"/>
              <a:t>ptr</a:t>
            </a:r>
            <a:r>
              <a:rPr lang="en-US" dirty="0"/>
              <a:t> a </a:t>
            </a:r>
            <a:r>
              <a:rPr lang="en-US" dirty="0" err="1"/>
              <a:t>putea</a:t>
            </a:r>
            <a:r>
              <a:rPr lang="en-US" dirty="0"/>
              <a:t> fi </a:t>
            </a:r>
            <a:r>
              <a:rPr lang="en-US" dirty="0" err="1"/>
              <a:t>indentificata</a:t>
            </a:r>
            <a:r>
              <a:rPr lang="en-US" dirty="0"/>
              <a:t> in cod. </a:t>
            </a:r>
            <a:r>
              <a:rPr lang="en-US" dirty="0" err="1"/>
              <a:t>Numele</a:t>
            </a:r>
            <a:r>
              <a:rPr lang="en-US" dirty="0"/>
              <a:t> </a:t>
            </a:r>
            <a:r>
              <a:rPr lang="en-US" dirty="0" err="1"/>
              <a:t>poate</a:t>
            </a:r>
            <a:r>
              <a:rPr lang="en-US" dirty="0"/>
              <a:t> continue </a:t>
            </a:r>
            <a:r>
              <a:rPr lang="en-US" dirty="0" err="1"/>
              <a:t>doar</a:t>
            </a:r>
            <a:r>
              <a:rPr lang="en-US" dirty="0"/>
              <a:t> </a:t>
            </a:r>
            <a:r>
              <a:rPr lang="en-US" dirty="0" err="1"/>
              <a:t>litere</a:t>
            </a:r>
            <a:r>
              <a:rPr lang="en-US" dirty="0"/>
              <a:t>(</a:t>
            </a:r>
            <a:r>
              <a:rPr lang="en-US" dirty="0" err="1"/>
              <a:t>maj.</a:t>
            </a:r>
            <a:r>
              <a:rPr lang="en-US" dirty="0"/>
              <a:t> Min), </a:t>
            </a:r>
            <a:r>
              <a:rPr lang="en-US" dirty="0" err="1"/>
              <a:t>cifre</a:t>
            </a:r>
            <a:r>
              <a:rPr lang="en-US" dirty="0"/>
              <a:t> </a:t>
            </a:r>
            <a:r>
              <a:rPr lang="en-US" dirty="0" err="1"/>
              <a:t>sau</a:t>
            </a:r>
            <a:r>
              <a:rPr lang="en-US" dirty="0"/>
              <a:t> underscore. </a:t>
            </a:r>
            <a:r>
              <a:rPr lang="en-US" dirty="0" err="1"/>
              <a:t>Primul</a:t>
            </a:r>
            <a:r>
              <a:rPr lang="en-US" dirty="0"/>
              <a:t> </a:t>
            </a:r>
            <a:r>
              <a:rPr lang="en-US" dirty="0" err="1"/>
              <a:t>caract</a:t>
            </a:r>
            <a:r>
              <a:rPr lang="en-US" dirty="0"/>
              <a:t>. </a:t>
            </a:r>
            <a:r>
              <a:rPr lang="en-US" dirty="0" err="1"/>
              <a:t>Trebuie</a:t>
            </a:r>
            <a:r>
              <a:rPr lang="en-US" dirty="0"/>
              <a:t> </a:t>
            </a:r>
            <a:r>
              <a:rPr lang="en-US" dirty="0" err="1"/>
              <a:t>sa</a:t>
            </a:r>
            <a:r>
              <a:rPr lang="en-US" dirty="0"/>
              <a:t> fie o </a:t>
            </a:r>
            <a:r>
              <a:rPr lang="en-US" dirty="0" err="1"/>
              <a:t>litera</a:t>
            </a:r>
            <a:r>
              <a:rPr lang="en-US" dirty="0"/>
              <a:t> </a:t>
            </a:r>
            <a:r>
              <a:rPr lang="en-US" dirty="0" err="1"/>
              <a:t>sau</a:t>
            </a:r>
            <a:r>
              <a:rPr lang="en-US" dirty="0"/>
              <a:t> un underscore (NU O CIFRA!) -&gt; ex: A, </a:t>
            </a:r>
            <a:r>
              <a:rPr lang="en-US" dirty="0" err="1"/>
              <a:t>my_variable</a:t>
            </a:r>
            <a:r>
              <a:rPr lang="en-US" dirty="0"/>
              <a:t>, count2.</a:t>
            </a:r>
          </a:p>
          <a:p>
            <a:pPr lvl="1">
              <a:buFont typeface="Arial" panose="020B0604020202020204" pitchFamily="34" charset="0"/>
              <a:buNone/>
            </a:pPr>
            <a:r>
              <a:rPr lang="en-US" dirty="0"/>
              <a:t>-val. </a:t>
            </a:r>
            <a:r>
              <a:rPr lang="en-US" dirty="0" err="1"/>
              <a:t>Variabilei</a:t>
            </a:r>
            <a:r>
              <a:rPr lang="en-US" dirty="0"/>
              <a:t> </a:t>
            </a:r>
            <a:r>
              <a:rPr lang="en-US" dirty="0" err="1"/>
              <a:t>este</a:t>
            </a:r>
            <a:r>
              <a:rPr lang="en-US" dirty="0"/>
              <a:t> 789, </a:t>
            </a:r>
            <a:r>
              <a:rPr lang="en-US" dirty="0" err="1"/>
              <a:t>adica</a:t>
            </a:r>
            <a:r>
              <a:rPr lang="en-US" dirty="0"/>
              <a:t> </a:t>
            </a:r>
            <a:r>
              <a:rPr lang="en-US" dirty="0" err="1"/>
              <a:t>valoarea</a:t>
            </a:r>
            <a:r>
              <a:rPr lang="en-US" dirty="0"/>
              <a:t> </a:t>
            </a:r>
            <a:r>
              <a:rPr lang="en-US" dirty="0" err="1"/>
              <a:t>stocata</a:t>
            </a:r>
            <a:r>
              <a:rPr lang="en-US" dirty="0"/>
              <a:t> in </a:t>
            </a:r>
            <a:r>
              <a:rPr lang="en-US" dirty="0" err="1"/>
              <a:t>variabila</a:t>
            </a:r>
            <a:endParaRPr lang="en-US" dirty="0"/>
          </a:p>
          <a:p>
            <a:pPr lvl="1">
              <a:buFont typeface="Arial" panose="020B0604020202020204" pitchFamily="34" charset="0"/>
              <a:buNone/>
            </a:pPr>
            <a:r>
              <a:rPr lang="en-US" dirty="0"/>
              <a:t>-data type </a:t>
            </a:r>
            <a:r>
              <a:rPr lang="en-US" dirty="0" err="1"/>
              <a:t>si</a:t>
            </a:r>
            <a:r>
              <a:rPr lang="en-US" dirty="0"/>
              <a:t> size of memory: indica </a:t>
            </a:r>
            <a:r>
              <a:rPr lang="en-US" dirty="0" err="1"/>
              <a:t>tipul</a:t>
            </a:r>
            <a:r>
              <a:rPr lang="en-US" dirty="0"/>
              <a:t> de date al </a:t>
            </a:r>
            <a:r>
              <a:rPr lang="en-US" dirty="0" err="1"/>
              <a:t>variabilei</a:t>
            </a:r>
            <a:r>
              <a:rPr lang="en-US" dirty="0"/>
              <a:t> </a:t>
            </a:r>
            <a:r>
              <a:rPr lang="en-US" dirty="0" err="1"/>
              <a:t>trebuie</a:t>
            </a:r>
            <a:r>
              <a:rPr lang="en-US" dirty="0"/>
              <a:t> </a:t>
            </a:r>
            <a:r>
              <a:rPr lang="en-US" dirty="0" err="1"/>
              <a:t>respectat</a:t>
            </a:r>
            <a:r>
              <a:rPr lang="en-US" dirty="0"/>
              <a:t>! Si </a:t>
            </a:r>
            <a:r>
              <a:rPr lang="en-US" dirty="0" err="1"/>
              <a:t>vom</a:t>
            </a:r>
            <a:r>
              <a:rPr lang="en-US" dirty="0"/>
              <a:t> </a:t>
            </a:r>
            <a:r>
              <a:rPr lang="en-US" dirty="0" err="1"/>
              <a:t>discuta</a:t>
            </a:r>
            <a:r>
              <a:rPr lang="en-US" dirty="0"/>
              <a:t> </a:t>
            </a:r>
            <a:r>
              <a:rPr lang="en-US" dirty="0" err="1"/>
              <a:t>imediat</a:t>
            </a:r>
            <a:r>
              <a:rPr lang="en-US" dirty="0"/>
              <a:t> </a:t>
            </a:r>
            <a:r>
              <a:rPr lang="en-US" dirty="0" err="1"/>
              <a:t>si</a:t>
            </a:r>
            <a:r>
              <a:rPr lang="en-US" dirty="0"/>
              <a:t> </a:t>
            </a:r>
            <a:r>
              <a:rPr lang="en-US" dirty="0" err="1"/>
              <a:t>despre</a:t>
            </a:r>
            <a:r>
              <a:rPr lang="en-US" dirty="0"/>
              <a:t> </a:t>
            </a:r>
            <a:r>
              <a:rPr lang="en-US" dirty="0" err="1"/>
              <a:t>tipurile</a:t>
            </a:r>
            <a:r>
              <a:rPr lang="en-US" dirty="0"/>
              <a:t> de date din C!</a:t>
            </a:r>
          </a:p>
          <a:p>
            <a:pPr lvl="1">
              <a:buFont typeface="Arial" panose="020B0604020202020204" pitchFamily="34" charset="0"/>
              <a:buNone/>
            </a:pPr>
            <a:r>
              <a:rPr lang="en-US" dirty="0"/>
              <a:t>-</a:t>
            </a:r>
            <a:r>
              <a:rPr lang="en-US" dirty="0" err="1"/>
              <a:t>dimensiunea</a:t>
            </a:r>
            <a:r>
              <a:rPr lang="en-US" dirty="0"/>
              <a:t> in </a:t>
            </a:r>
            <a:r>
              <a:rPr lang="en-US" dirty="0" err="1"/>
              <a:t>memorie</a:t>
            </a:r>
            <a:r>
              <a:rPr lang="en-US" dirty="0"/>
              <a:t> </a:t>
            </a:r>
            <a:r>
              <a:rPr lang="en-US" dirty="0" err="1"/>
              <a:t>depinde</a:t>
            </a:r>
            <a:r>
              <a:rPr lang="en-US" dirty="0"/>
              <a:t> de </a:t>
            </a:r>
            <a:r>
              <a:rPr lang="en-US" dirty="0" err="1"/>
              <a:t>tipul</a:t>
            </a:r>
            <a:r>
              <a:rPr lang="en-US" dirty="0"/>
              <a:t> de date (de ex: int </a:t>
            </a:r>
            <a:r>
              <a:rPr lang="en-US" dirty="0" err="1"/>
              <a:t>ocupa</a:t>
            </a:r>
            <a:r>
              <a:rPr lang="en-US" dirty="0"/>
              <a:t> 4 bytes (32 de </a:t>
            </a:r>
            <a:r>
              <a:rPr lang="en-US" dirty="0" err="1"/>
              <a:t>biti</a:t>
            </a:r>
            <a:r>
              <a:rPr lang="en-US" dirty="0"/>
              <a:t>), </a:t>
            </a:r>
          </a:p>
          <a:p>
            <a:pPr lvl="1">
              <a:buFont typeface="Arial" panose="020B0604020202020204" pitchFamily="34" charset="0"/>
              <a:buNone/>
            </a:pPr>
            <a:r>
              <a:rPr lang="en-US" dirty="0"/>
              <a:t>-memory address: indica </a:t>
            </a:r>
            <a:r>
              <a:rPr lang="en-US" dirty="0" err="1"/>
              <a:t>adresa</a:t>
            </a:r>
            <a:r>
              <a:rPr lang="en-US" dirty="0"/>
              <a:t> de </a:t>
            </a:r>
            <a:r>
              <a:rPr lang="en-US" dirty="0" err="1"/>
              <a:t>memorie</a:t>
            </a:r>
            <a:r>
              <a:rPr lang="en-US" dirty="0"/>
              <a:t> </a:t>
            </a:r>
            <a:r>
              <a:rPr lang="en-US" dirty="0" err="1"/>
              <a:t>unde</a:t>
            </a:r>
            <a:r>
              <a:rPr lang="en-US" dirty="0"/>
              <a:t> </a:t>
            </a:r>
            <a:r>
              <a:rPr lang="en-US" dirty="0" err="1"/>
              <a:t>este</a:t>
            </a:r>
            <a:r>
              <a:rPr lang="en-US" dirty="0"/>
              <a:t> </a:t>
            </a:r>
            <a:r>
              <a:rPr lang="en-US" dirty="0" err="1"/>
              <a:t>stocata</a:t>
            </a:r>
            <a:r>
              <a:rPr lang="en-US" dirty="0"/>
              <a:t> </a:t>
            </a:r>
            <a:r>
              <a:rPr lang="en-US" dirty="0" err="1"/>
              <a:t>variabila</a:t>
            </a:r>
            <a:r>
              <a:rPr lang="en-US" dirty="0"/>
              <a:t>, </a:t>
            </a:r>
            <a:r>
              <a:rPr lang="en-US" dirty="0" err="1"/>
              <a:t>repr</a:t>
            </a:r>
            <a:r>
              <a:rPr lang="en-US" dirty="0"/>
              <a:t> </a:t>
            </a:r>
            <a:r>
              <a:rPr lang="en-US" dirty="0" err="1"/>
              <a:t>simbolc</a:t>
            </a:r>
            <a:r>
              <a:rPr lang="en-US" dirty="0"/>
              <a:t> ca &amp;/A. in </a:t>
            </a:r>
            <a:r>
              <a:rPr lang="en-US" dirty="0" err="1"/>
              <a:t>realitate</a:t>
            </a:r>
            <a:r>
              <a:rPr lang="en-US" dirty="0"/>
              <a:t> </a:t>
            </a:r>
            <a:r>
              <a:rPr lang="en-US" dirty="0" err="1"/>
              <a:t>adresa</a:t>
            </a:r>
            <a:r>
              <a:rPr lang="en-US" dirty="0"/>
              <a:t> de </a:t>
            </a:r>
            <a:r>
              <a:rPr lang="en-US" dirty="0" err="1"/>
              <a:t>memorie</a:t>
            </a:r>
            <a:r>
              <a:rPr lang="en-US" dirty="0"/>
              <a:t> </a:t>
            </a:r>
            <a:r>
              <a:rPr lang="en-US" dirty="0" err="1"/>
              <a:t>este</a:t>
            </a:r>
            <a:r>
              <a:rPr lang="en-US" dirty="0"/>
              <a:t> o </a:t>
            </a:r>
            <a:r>
              <a:rPr lang="en-US" dirty="0" err="1"/>
              <a:t>val</a:t>
            </a:r>
            <a:r>
              <a:rPr lang="en-US" dirty="0"/>
              <a:t> </a:t>
            </a:r>
            <a:r>
              <a:rPr lang="en-US" dirty="0" err="1"/>
              <a:t>hexazecimala</a:t>
            </a:r>
            <a:r>
              <a:rPr lang="en-US" dirty="0"/>
              <a:t> (ex: 0x7FFF) care indica </a:t>
            </a:r>
            <a:r>
              <a:rPr lang="en-US" dirty="0" err="1"/>
              <a:t>locatia</a:t>
            </a:r>
            <a:r>
              <a:rPr lang="en-US" dirty="0"/>
              <a:t> exacta din </a:t>
            </a:r>
            <a:r>
              <a:rPr lang="en-US" dirty="0" err="1"/>
              <a:t>memoria</a:t>
            </a:r>
            <a:r>
              <a:rPr lang="en-US" dirty="0"/>
              <a:t> RAM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err="1"/>
              <a:t>Diagrama</a:t>
            </a:r>
            <a:r>
              <a:rPr lang="en-US" dirty="0"/>
              <a:t> </a:t>
            </a:r>
            <a:r>
              <a:rPr lang="en-US" dirty="0" err="1"/>
              <a:t>ilustrează</a:t>
            </a:r>
            <a:r>
              <a:rPr lang="en-US" dirty="0"/>
              <a:t> </a:t>
            </a:r>
            <a:r>
              <a:rPr lang="en-US" dirty="0" err="1"/>
              <a:t>legătura</a:t>
            </a:r>
            <a:r>
              <a:rPr lang="en-US" dirty="0"/>
              <a:t> </a:t>
            </a:r>
            <a:r>
              <a:rPr lang="en-US" dirty="0" err="1"/>
              <a:t>dintre</a:t>
            </a:r>
            <a:r>
              <a:rPr lang="en-US" dirty="0"/>
              <a:t> </a:t>
            </a:r>
            <a:r>
              <a:rPr lang="en-US" dirty="0" err="1"/>
              <a:t>nume</a:t>
            </a:r>
            <a:r>
              <a:rPr lang="en-US" dirty="0"/>
              <a:t>, </a:t>
            </a:r>
            <a:r>
              <a:rPr lang="en-US" dirty="0" err="1"/>
              <a:t>valoare</a:t>
            </a:r>
            <a:r>
              <a:rPr lang="en-US" dirty="0"/>
              <a:t>, tip de date </a:t>
            </a:r>
            <a:r>
              <a:rPr lang="en-US" dirty="0" err="1"/>
              <a:t>și</a:t>
            </a:r>
            <a:r>
              <a:rPr lang="en-US" dirty="0"/>
              <a:t> </a:t>
            </a:r>
            <a:r>
              <a:rPr lang="en-US" dirty="0" err="1"/>
              <a:t>adresa</a:t>
            </a:r>
            <a:r>
              <a:rPr lang="en-US" dirty="0"/>
              <a:t> de </a:t>
            </a:r>
            <a:r>
              <a:rPr lang="en-US" dirty="0" err="1"/>
              <a:t>memorie</a:t>
            </a:r>
            <a:r>
              <a:rPr lang="en-US" dirty="0"/>
              <a:t>.</a:t>
            </a:r>
          </a:p>
          <a:p>
            <a:pPr>
              <a:buFont typeface="Arial" panose="020B0604020202020204" pitchFamily="34" charset="0"/>
              <a:buNone/>
            </a:pPr>
            <a:endParaRPr lang="en-US" dirty="0"/>
          </a:p>
          <a:p>
            <a:pPr>
              <a:buFont typeface="Arial" panose="020B0604020202020204" pitchFamily="34" charset="0"/>
              <a:buNone/>
            </a:pPr>
            <a:r>
              <a:rPr lang="en-US" dirty="0"/>
              <a:t>!!!</a:t>
            </a:r>
            <a:r>
              <a:rPr lang="en-US" dirty="0" err="1"/>
              <a:t>Tipul</a:t>
            </a:r>
            <a:r>
              <a:rPr lang="en-US" dirty="0"/>
              <a:t> </a:t>
            </a:r>
            <a:r>
              <a:rPr lang="en-US" dirty="0" err="1"/>
              <a:t>variabilei</a:t>
            </a:r>
            <a:r>
              <a:rPr lang="en-US" dirty="0"/>
              <a:t> nu </a:t>
            </a:r>
            <a:r>
              <a:rPr lang="en-US" dirty="0" err="1"/>
              <a:t>poate</a:t>
            </a:r>
            <a:r>
              <a:rPr lang="en-US" dirty="0"/>
              <a:t> fi </a:t>
            </a:r>
            <a:r>
              <a:rPr lang="en-US" dirty="0" err="1"/>
              <a:t>schimbat</a:t>
            </a:r>
            <a:r>
              <a:rPr lang="en-US" dirty="0"/>
              <a:t> </a:t>
            </a:r>
            <a:r>
              <a:rPr lang="en-US" dirty="0" err="1"/>
              <a:t>după</a:t>
            </a:r>
            <a:r>
              <a:rPr lang="en-US" dirty="0"/>
              <a:t> </a:t>
            </a:r>
            <a:r>
              <a:rPr lang="en-US" dirty="0" err="1"/>
              <a:t>declarare</a:t>
            </a:r>
            <a:r>
              <a:rPr lang="en-US" dirty="0"/>
              <a:t> (ex. int number = 5; </a:t>
            </a:r>
            <a:r>
              <a:rPr lang="en-US" dirty="0" err="1"/>
              <a:t>este</a:t>
            </a:r>
            <a:r>
              <a:rPr lang="en-US" dirty="0"/>
              <a:t> </a:t>
            </a:r>
            <a:r>
              <a:rPr lang="en-US" dirty="0" err="1"/>
              <a:t>corect</a:t>
            </a:r>
            <a:r>
              <a:rPr lang="en-US" dirty="0"/>
              <a:t>, </a:t>
            </a:r>
            <a:r>
              <a:rPr lang="en-US" dirty="0" err="1"/>
              <a:t>dar</a:t>
            </a:r>
            <a:r>
              <a:rPr lang="en-US" dirty="0"/>
              <a:t> number = 5.5; </a:t>
            </a:r>
            <a:r>
              <a:rPr lang="en-US" dirty="0" err="1"/>
              <a:t>generează</a:t>
            </a:r>
            <a:r>
              <a:rPr lang="en-US" dirty="0"/>
              <a:t> </a:t>
            </a:r>
            <a:r>
              <a:rPr lang="en-US" dirty="0" err="1"/>
              <a:t>eroare</a:t>
            </a:r>
            <a:r>
              <a:rPr lang="en-US" dirty="0"/>
              <a:t>).</a:t>
            </a:r>
            <a:br>
              <a:rPr lang="en-US" dirty="0"/>
            </a:br>
            <a:endParaRPr lang="en-US" dirty="0"/>
          </a:p>
          <a:p>
            <a:r>
              <a:rPr lang="en-US" dirty="0">
                <a:effectLst/>
              </a:rPr>
              <a:t>This slide introduces variables in C:</a:t>
            </a:r>
          </a:p>
          <a:p>
            <a:pPr>
              <a:buFont typeface="Arial" panose="020B0604020202020204" pitchFamily="34" charset="0"/>
              <a:buChar char="•"/>
            </a:pPr>
            <a:r>
              <a:rPr lang="en-US" dirty="0"/>
              <a:t>Variables are containers for data, identified by a unique name (letters, digits, underscore; first character must be a letter or underscore).</a:t>
            </a:r>
          </a:p>
          <a:p>
            <a:pPr>
              <a:buFont typeface="Arial" panose="020B0604020202020204" pitchFamily="34" charset="0"/>
              <a:buChar char="•"/>
            </a:pPr>
            <a:r>
              <a:rPr lang="en-US" dirty="0"/>
              <a:t>Each variable has a data type (e.g., int) and a value (e.g., 789).</a:t>
            </a:r>
          </a:p>
          <a:p>
            <a:pPr>
              <a:buFont typeface="Arial" panose="020B0604020202020204" pitchFamily="34" charset="0"/>
              <a:buChar char="•"/>
            </a:pPr>
            <a:r>
              <a:rPr lang="en-US" dirty="0"/>
              <a:t>The diagram shows a variable named A holding the value 789, represented as a large rectangle, with arrows indicating the variable’s attributes: </a:t>
            </a:r>
          </a:p>
          <a:p>
            <a:pPr marL="742950" lvl="1" indent="-285750">
              <a:buFont typeface="Arial" panose="020B0604020202020204" pitchFamily="34" charset="0"/>
              <a:buChar char="•"/>
            </a:pPr>
            <a:r>
              <a:rPr lang="en-US" b="1" dirty="0"/>
              <a:t>Variable as a whole</a:t>
            </a:r>
            <a:r>
              <a:rPr lang="en-US" dirty="0"/>
              <a:t>: The rectangle with value 789, symbolizing the variable itself, where 789 represents the stored data. In C, a variable is a reserved memory area to store a specific value, which can be accessed or modified during the program.</a:t>
            </a:r>
          </a:p>
          <a:p>
            <a:pPr marL="742950" lvl="1" indent="-285750">
              <a:buFont typeface="Arial" panose="020B0604020202020204" pitchFamily="34" charset="0"/>
              <a:buChar char="•"/>
            </a:pPr>
            <a:r>
              <a:rPr lang="en-US" b="1" dirty="0"/>
              <a:t>Variable name</a:t>
            </a:r>
            <a:r>
              <a:rPr lang="en-US" dirty="0"/>
              <a:t>: Here, A. In C, every variable must have a unique name for identification in code. Names can include letters (uppercase/lowercase), digits, or underscores, but the first character must be a letter or underscore (not a digit). Examples: A, </a:t>
            </a:r>
            <a:r>
              <a:rPr lang="en-US" dirty="0" err="1"/>
              <a:t>my_variable</a:t>
            </a:r>
            <a:r>
              <a:rPr lang="en-US" dirty="0"/>
              <a:t>, count2.</a:t>
            </a:r>
          </a:p>
          <a:p>
            <a:pPr marL="742950" lvl="1" indent="-285750">
              <a:buFont typeface="Arial" panose="020B0604020202020204" pitchFamily="34" charset="0"/>
              <a:buChar char="•"/>
            </a:pPr>
            <a:r>
              <a:rPr lang="en-US" b="1" dirty="0"/>
              <a:t>Variable value</a:t>
            </a:r>
            <a:r>
              <a:rPr lang="en-US" dirty="0"/>
              <a:t>: 789, the value stored in the variable.</a:t>
            </a:r>
          </a:p>
          <a:p>
            <a:pPr marL="742950" lvl="1" indent="-285750">
              <a:buFont typeface="Arial" panose="020B0604020202020204" pitchFamily="34" charset="0"/>
              <a:buChar char="•"/>
            </a:pPr>
            <a:r>
              <a:rPr lang="en-US" b="1" dirty="0"/>
              <a:t>Data type and memory size</a:t>
            </a:r>
            <a:r>
              <a:rPr lang="en-US" dirty="0"/>
              <a:t>: The variable’s data type (e.g., int) must be respected, and types will be discussed further. Memory size depends on the data type (e.g., int typically occupies 4 bytes or 32 bits), to be covered later.</a:t>
            </a:r>
          </a:p>
          <a:p>
            <a:pPr marL="742950" lvl="1" indent="-285750">
              <a:buFont typeface="Arial" panose="020B0604020202020204" pitchFamily="34" charset="0"/>
              <a:buChar char="•"/>
            </a:pPr>
            <a:r>
              <a:rPr lang="en-US" b="1" dirty="0"/>
              <a:t>Memory address</a:t>
            </a:r>
            <a:r>
              <a:rPr lang="en-US" dirty="0"/>
              <a:t>: Indicates where the variable is stored, shown symbolically as 8/A. In reality, it’s a hexadecimal value (e.g., 0x7FFF) representing the exact RAM location.</a:t>
            </a:r>
          </a:p>
          <a:p>
            <a:r>
              <a:rPr lang="en-US" b="1" dirty="0">
                <a:effectLst/>
              </a:rPr>
              <a:t>Important</a:t>
            </a:r>
            <a:r>
              <a:rPr lang="en-US" dirty="0">
                <a:effectLst/>
              </a:rPr>
              <a:t>: A variable’s type cannot be changed after declaration (e.g., int number = 5; is correct, but number = 5.5; causes an error).</a:t>
            </a:r>
            <a:br>
              <a:rPr lang="en-US" dirty="0">
                <a:effectLst/>
              </a:rPr>
            </a:br>
            <a:r>
              <a:rPr lang="en-US" dirty="0">
                <a:effectLst/>
              </a:rPr>
              <a:t>The diagram illustrates the connection between name, value, data type, and memory address.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6</a:t>
            </a:fld>
            <a:endParaRPr lang="en-US"/>
          </a:p>
        </p:txBody>
      </p:sp>
    </p:spTree>
    <p:extLst>
      <p:ext uri="{BB962C8B-B14F-4D97-AF65-F5344CB8AC3E}">
        <p14:creationId xmlns:p14="http://schemas.microsoft.com/office/powerpoint/2010/main" val="900170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Slide-</a:t>
            </a:r>
            <a:r>
              <a:rPr lang="en-US" dirty="0" err="1">
                <a:effectLst/>
              </a:rPr>
              <a:t>ul</a:t>
            </a:r>
            <a:r>
              <a:rPr lang="en-US" dirty="0">
                <a:effectLst/>
              </a:rPr>
              <a:t> </a:t>
            </a:r>
            <a:r>
              <a:rPr lang="en-US" dirty="0" err="1">
                <a:effectLst/>
              </a:rPr>
              <a:t>clasifică</a:t>
            </a:r>
            <a:r>
              <a:rPr lang="en-US" dirty="0">
                <a:effectLst/>
              </a:rPr>
              <a:t> </a:t>
            </a:r>
            <a:r>
              <a:rPr lang="en-US" dirty="0" err="1">
                <a:effectLst/>
              </a:rPr>
              <a:t>tipurile</a:t>
            </a:r>
            <a:r>
              <a:rPr lang="en-US" dirty="0">
                <a:effectLst/>
              </a:rPr>
              <a:t> de date </a:t>
            </a:r>
            <a:r>
              <a:rPr lang="en-US" dirty="0" err="1">
                <a:effectLst/>
              </a:rPr>
              <a:t>în</a:t>
            </a:r>
            <a:r>
              <a:rPr lang="en-US" dirty="0">
                <a:effectLst/>
              </a:rPr>
              <a:t> C </a:t>
            </a:r>
            <a:r>
              <a:rPr lang="en-US" dirty="0" err="1">
                <a:effectLst/>
              </a:rPr>
              <a:t>în</a:t>
            </a:r>
            <a:r>
              <a:rPr lang="en-US" dirty="0">
                <a:effectLst/>
              </a:rPr>
              <a:t> </a:t>
            </a:r>
            <a:r>
              <a:rPr lang="en-US" dirty="0" err="1">
                <a:effectLst/>
              </a:rPr>
              <a:t>trei</a:t>
            </a:r>
            <a:r>
              <a:rPr lang="en-US" dirty="0">
                <a:effectLst/>
              </a:rPr>
              <a:t> </a:t>
            </a:r>
            <a:r>
              <a:rPr lang="en-US" dirty="0" err="1">
                <a:effectLst/>
              </a:rPr>
              <a:t>categorii</a:t>
            </a:r>
            <a:r>
              <a:rPr lang="en-US" dirty="0">
                <a:effectLst/>
              </a:rPr>
              <a:t>:</a:t>
            </a:r>
          </a:p>
          <a:p>
            <a:pPr>
              <a:buFont typeface="Arial" panose="020B0604020202020204" pitchFamily="34" charset="0"/>
              <a:buChar char="•"/>
            </a:pPr>
            <a:r>
              <a:rPr lang="en-US" b="1" dirty="0" err="1"/>
              <a:t>Fundamentale</a:t>
            </a:r>
            <a:r>
              <a:rPr lang="en-US" dirty="0"/>
              <a:t>: int, char, float, double, boolean, void.</a:t>
            </a:r>
          </a:p>
          <a:p>
            <a:pPr>
              <a:buFont typeface="Arial" panose="020B0604020202020204" pitchFamily="34" charset="0"/>
              <a:buChar char="•"/>
            </a:pPr>
            <a:r>
              <a:rPr lang="en-US" b="1" dirty="0"/>
              <a:t>Derivate</a:t>
            </a:r>
            <a:r>
              <a:rPr lang="en-US" dirty="0"/>
              <a:t>: array, function, pointer.</a:t>
            </a:r>
          </a:p>
          <a:p>
            <a:pPr>
              <a:buFont typeface="Arial" panose="020B0604020202020204" pitchFamily="34" charset="0"/>
              <a:buChar char="•"/>
            </a:pPr>
            <a:r>
              <a:rPr lang="en-US" b="1" dirty="0"/>
              <a:t>Definite de </a:t>
            </a:r>
            <a:r>
              <a:rPr lang="en-US" b="1" dirty="0" err="1"/>
              <a:t>utilizator</a:t>
            </a:r>
            <a:r>
              <a:rPr lang="en-US" dirty="0"/>
              <a:t>: structure, union, enum, typedef.</a:t>
            </a:r>
            <a:br>
              <a:rPr lang="en-US" dirty="0"/>
            </a:br>
            <a:r>
              <a:rPr lang="en-US" dirty="0" err="1"/>
              <a:t>Diagrama</a:t>
            </a:r>
            <a:r>
              <a:rPr lang="en-US" dirty="0"/>
              <a:t> </a:t>
            </a:r>
            <a:r>
              <a:rPr lang="en-US" dirty="0" err="1"/>
              <a:t>subliniază</a:t>
            </a:r>
            <a:r>
              <a:rPr lang="en-US" dirty="0"/>
              <a:t> </a:t>
            </a:r>
            <a:r>
              <a:rPr lang="en-US" dirty="0" err="1"/>
              <a:t>această</a:t>
            </a:r>
            <a:r>
              <a:rPr lang="en-US" dirty="0"/>
              <a:t> </a:t>
            </a:r>
            <a:r>
              <a:rPr lang="en-US" dirty="0" err="1"/>
              <a:t>ierarhie</a:t>
            </a:r>
            <a:r>
              <a:rPr lang="en-US" dirty="0"/>
              <a:t>, </a:t>
            </a:r>
            <a:r>
              <a:rPr lang="en-US" dirty="0" err="1"/>
              <a:t>oferind</a:t>
            </a:r>
            <a:r>
              <a:rPr lang="en-US" dirty="0"/>
              <a:t> o imagine de </a:t>
            </a:r>
            <a:r>
              <a:rPr lang="en-US" dirty="0" err="1"/>
              <a:t>ansamblu</a:t>
            </a:r>
            <a:r>
              <a:rPr lang="en-US" dirty="0"/>
              <a:t> a </a:t>
            </a:r>
            <a:r>
              <a:rPr lang="en-US" dirty="0" err="1"/>
              <a:t>tipurilor</a:t>
            </a:r>
            <a:r>
              <a:rPr lang="en-US" dirty="0"/>
              <a:t> de date.</a:t>
            </a:r>
          </a:p>
          <a:p>
            <a:pPr>
              <a:buFont typeface="Arial" panose="020B0604020202020204" pitchFamily="34" charset="0"/>
              <a:buChar char="•"/>
            </a:pPr>
            <a:endParaRPr lang="en-US" dirty="0"/>
          </a:p>
          <a:p>
            <a:pPr>
              <a:buFont typeface="Arial" panose="020B0604020202020204" pitchFamily="34" charset="0"/>
              <a:buChar char="•"/>
            </a:pPr>
            <a:endParaRPr lang="en-US" dirty="0"/>
          </a:p>
          <a:p>
            <a:r>
              <a:rPr lang="en-US" dirty="0">
                <a:effectLst/>
              </a:rPr>
              <a:t>The slide classifies C data types into three categories:</a:t>
            </a:r>
          </a:p>
          <a:p>
            <a:pPr>
              <a:buFont typeface="Arial" panose="020B0604020202020204" pitchFamily="34" charset="0"/>
              <a:buChar char="•"/>
            </a:pPr>
            <a:r>
              <a:rPr lang="en-US" b="1" dirty="0"/>
              <a:t>Fundamental</a:t>
            </a:r>
            <a:r>
              <a:rPr lang="en-US" dirty="0"/>
              <a:t>: int, char, float, double, </a:t>
            </a:r>
            <a:r>
              <a:rPr lang="en-US" dirty="0" err="1"/>
              <a:t>boolean</a:t>
            </a:r>
            <a:r>
              <a:rPr lang="en-US" dirty="0"/>
              <a:t>, void.</a:t>
            </a:r>
          </a:p>
          <a:p>
            <a:pPr>
              <a:buFont typeface="Arial" panose="020B0604020202020204" pitchFamily="34" charset="0"/>
              <a:buChar char="•"/>
            </a:pPr>
            <a:r>
              <a:rPr lang="en-US" b="1" dirty="0"/>
              <a:t>Derived</a:t>
            </a:r>
            <a:r>
              <a:rPr lang="en-US" dirty="0"/>
              <a:t>: array, function, pointer.</a:t>
            </a:r>
          </a:p>
          <a:p>
            <a:pPr>
              <a:buFont typeface="Arial" panose="020B0604020202020204" pitchFamily="34" charset="0"/>
              <a:buChar char="•"/>
            </a:pPr>
            <a:r>
              <a:rPr lang="en-US" b="1" dirty="0"/>
              <a:t>User-defined</a:t>
            </a:r>
            <a:r>
              <a:rPr lang="en-US" dirty="0"/>
              <a:t>: structure, union, </a:t>
            </a:r>
            <a:r>
              <a:rPr lang="en-US" dirty="0" err="1"/>
              <a:t>enum</a:t>
            </a:r>
            <a:r>
              <a:rPr lang="en-US" dirty="0"/>
              <a:t>, typedef.</a:t>
            </a:r>
            <a:br>
              <a:rPr lang="en-US" dirty="0"/>
            </a:br>
            <a:r>
              <a:rPr lang="en-US" dirty="0"/>
              <a:t>The diagram highlights this hierarchy, providing an overview of data types.</a:t>
            </a:r>
          </a:p>
          <a:p>
            <a:pPr>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7</a:t>
            </a:fld>
            <a:endParaRPr lang="en-US"/>
          </a:p>
        </p:txBody>
      </p:sp>
    </p:spTree>
    <p:extLst>
      <p:ext uri="{BB962C8B-B14F-4D97-AF65-F5344CB8AC3E}">
        <p14:creationId xmlns:p14="http://schemas.microsoft.com/office/powerpoint/2010/main" val="2684343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effectLst/>
              </a:rPr>
              <a:t>Acest</a:t>
            </a:r>
            <a:r>
              <a:rPr lang="en-US" dirty="0">
                <a:effectLst/>
              </a:rPr>
              <a:t> slide </a:t>
            </a:r>
            <a:r>
              <a:rPr lang="en-US" dirty="0" err="1">
                <a:effectLst/>
              </a:rPr>
              <a:t>detaliază</a:t>
            </a:r>
            <a:r>
              <a:rPr lang="en-US" dirty="0">
                <a:effectLst/>
              </a:rPr>
              <a:t> </a:t>
            </a:r>
            <a:r>
              <a:rPr lang="en-US" dirty="0" err="1">
                <a:effectLst/>
              </a:rPr>
              <a:t>tipurile</a:t>
            </a:r>
            <a:r>
              <a:rPr lang="en-US" dirty="0">
                <a:effectLst/>
              </a:rPr>
              <a:t> de date </a:t>
            </a:r>
            <a:r>
              <a:rPr lang="en-US" dirty="0" err="1">
                <a:effectLst/>
              </a:rPr>
              <a:t>fundamentale</a:t>
            </a:r>
            <a:r>
              <a:rPr lang="en-US" dirty="0">
                <a:effectLst/>
              </a:rPr>
              <a:t>:</a:t>
            </a:r>
          </a:p>
          <a:p>
            <a:pPr>
              <a:buFont typeface="Arial" panose="020B0604020202020204" pitchFamily="34" charset="0"/>
              <a:buChar char="•"/>
            </a:pPr>
            <a:r>
              <a:rPr lang="en-US" b="1" dirty="0"/>
              <a:t>Character</a:t>
            </a:r>
            <a:r>
              <a:rPr lang="en-US" dirty="0"/>
              <a:t>: char, signed char, unsigned char.</a:t>
            </a:r>
          </a:p>
          <a:p>
            <a:pPr>
              <a:buFont typeface="Arial" panose="020B0604020202020204" pitchFamily="34" charset="0"/>
              <a:buChar char="•"/>
            </a:pPr>
            <a:r>
              <a:rPr lang="en-US" b="1" dirty="0"/>
              <a:t>Integer</a:t>
            </a:r>
            <a:r>
              <a:rPr lang="en-US" dirty="0"/>
              <a:t>: int, short int, long int (</a:t>
            </a:r>
            <a:r>
              <a:rPr lang="en-US" dirty="0" err="1"/>
              <a:t>atât</a:t>
            </a:r>
            <a:r>
              <a:rPr lang="en-US" dirty="0"/>
              <a:t> signed, </a:t>
            </a:r>
            <a:r>
              <a:rPr lang="en-US" dirty="0" err="1"/>
              <a:t>cât</a:t>
            </a:r>
            <a:r>
              <a:rPr lang="en-US" dirty="0"/>
              <a:t> </a:t>
            </a:r>
            <a:r>
              <a:rPr lang="en-US" dirty="0" err="1"/>
              <a:t>și</a:t>
            </a:r>
            <a:r>
              <a:rPr lang="en-US" dirty="0"/>
              <a:t> unsigned).</a:t>
            </a:r>
          </a:p>
          <a:p>
            <a:pPr>
              <a:buFont typeface="Arial" panose="020B0604020202020204" pitchFamily="34" charset="0"/>
              <a:buChar char="•"/>
            </a:pPr>
            <a:r>
              <a:rPr lang="en-US" b="1" dirty="0"/>
              <a:t>Float</a:t>
            </a:r>
            <a:r>
              <a:rPr lang="en-US" dirty="0"/>
              <a:t>: float, double, long double.</a:t>
            </a:r>
          </a:p>
          <a:p>
            <a:pPr>
              <a:buFont typeface="Arial" panose="020B0604020202020204" pitchFamily="34" charset="0"/>
              <a:buChar char="•"/>
            </a:pPr>
            <a:r>
              <a:rPr lang="en-US" b="1" dirty="0"/>
              <a:t>Void</a:t>
            </a:r>
            <a:r>
              <a:rPr lang="en-US" dirty="0"/>
              <a:t>: void.</a:t>
            </a:r>
          </a:p>
          <a:p>
            <a:pPr>
              <a:buFont typeface="Arial" panose="020B0604020202020204" pitchFamily="34" charset="0"/>
              <a:buChar char="•"/>
            </a:pPr>
            <a:endParaRPr lang="en-US" dirty="0"/>
          </a:p>
          <a:p>
            <a:r>
              <a:rPr lang="en-US" dirty="0">
                <a:effectLst/>
              </a:rPr>
              <a:t>This slide details the fundamental data types in C:</a:t>
            </a:r>
          </a:p>
          <a:p>
            <a:pPr>
              <a:buFont typeface="Arial" panose="020B0604020202020204" pitchFamily="34" charset="0"/>
              <a:buChar char="•"/>
            </a:pPr>
            <a:r>
              <a:rPr lang="en-US" b="1" dirty="0"/>
              <a:t>Character</a:t>
            </a:r>
            <a:r>
              <a:rPr lang="en-US" dirty="0"/>
              <a:t>: char, signed char, unsigned char.</a:t>
            </a:r>
          </a:p>
          <a:p>
            <a:pPr>
              <a:buFont typeface="Arial" panose="020B0604020202020204" pitchFamily="34" charset="0"/>
              <a:buChar char="•"/>
            </a:pPr>
            <a:r>
              <a:rPr lang="en-US" b="1" dirty="0"/>
              <a:t>Integer</a:t>
            </a:r>
            <a:r>
              <a:rPr lang="en-US" dirty="0"/>
              <a:t>: int, short int, long int (both signed and unsigned).</a:t>
            </a:r>
          </a:p>
          <a:p>
            <a:pPr>
              <a:buFont typeface="Arial" panose="020B0604020202020204" pitchFamily="34" charset="0"/>
              <a:buChar char="•"/>
            </a:pPr>
            <a:r>
              <a:rPr lang="en-US" b="1" dirty="0"/>
              <a:t>Float</a:t>
            </a:r>
            <a:r>
              <a:rPr lang="en-US" dirty="0"/>
              <a:t>: float, double, long double.</a:t>
            </a:r>
          </a:p>
          <a:p>
            <a:pPr>
              <a:buFont typeface="Arial" panose="020B0604020202020204" pitchFamily="34" charset="0"/>
              <a:buChar char="•"/>
            </a:pPr>
            <a:r>
              <a:rPr lang="en-US" b="1" dirty="0"/>
              <a:t>Void</a:t>
            </a:r>
            <a:r>
              <a:rPr lang="en-US" dirty="0"/>
              <a:t>: void.</a:t>
            </a:r>
          </a:p>
          <a:p>
            <a:pPr>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8</a:t>
            </a:fld>
            <a:endParaRPr lang="en-US"/>
          </a:p>
        </p:txBody>
      </p:sp>
    </p:spTree>
    <p:extLst>
      <p:ext uri="{BB962C8B-B14F-4D97-AF65-F5344CB8AC3E}">
        <p14:creationId xmlns:p14="http://schemas.microsoft.com/office/powerpoint/2010/main" val="956192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Slide-</a:t>
            </a:r>
            <a:r>
              <a:rPr lang="en-US" dirty="0" err="1">
                <a:effectLst/>
              </a:rPr>
              <a:t>ul</a:t>
            </a:r>
            <a:r>
              <a:rPr lang="en-US" dirty="0">
                <a:effectLst/>
              </a:rPr>
              <a:t> </a:t>
            </a:r>
            <a:r>
              <a:rPr lang="en-US" dirty="0" err="1">
                <a:effectLst/>
              </a:rPr>
              <a:t>prezintă</a:t>
            </a:r>
            <a:r>
              <a:rPr lang="en-US" dirty="0">
                <a:effectLst/>
              </a:rPr>
              <a:t> un </a:t>
            </a:r>
            <a:r>
              <a:rPr lang="en-US" dirty="0" err="1">
                <a:effectLst/>
              </a:rPr>
              <a:t>exemplu</a:t>
            </a:r>
            <a:r>
              <a:rPr lang="en-US" dirty="0">
                <a:effectLst/>
              </a:rPr>
              <a:t> </a:t>
            </a:r>
            <a:r>
              <a:rPr lang="en-US" dirty="0" err="1">
                <a:effectLst/>
              </a:rPr>
              <a:t>practic</a:t>
            </a:r>
            <a:r>
              <a:rPr lang="en-US" dirty="0">
                <a:effectLst/>
              </a:rPr>
              <a:t> al </a:t>
            </a:r>
            <a:r>
              <a:rPr lang="en-US" dirty="0" err="1">
                <a:effectLst/>
              </a:rPr>
              <a:t>tipurilor</a:t>
            </a:r>
            <a:r>
              <a:rPr lang="en-US" dirty="0">
                <a:effectLst/>
              </a:rPr>
              <a:t> de date </a:t>
            </a:r>
            <a:r>
              <a:rPr lang="en-US" dirty="0" err="1">
                <a:effectLst/>
              </a:rPr>
              <a:t>fundamentale</a:t>
            </a:r>
            <a:r>
              <a:rPr lang="en-US" dirty="0">
                <a:effectLst/>
              </a:rPr>
              <a:t>, </a:t>
            </a:r>
            <a:r>
              <a:rPr lang="en-US" dirty="0" err="1">
                <a:effectLst/>
              </a:rPr>
              <a:t>folosind</a:t>
            </a:r>
            <a:r>
              <a:rPr lang="en-US" dirty="0">
                <a:effectLst/>
              </a:rPr>
              <a:t> </a:t>
            </a:r>
            <a:r>
              <a:rPr lang="en-US" dirty="0" err="1">
                <a:effectLst/>
              </a:rPr>
              <a:t>funcția</a:t>
            </a:r>
            <a:r>
              <a:rPr lang="en-US" dirty="0">
                <a:effectLst/>
              </a:rPr>
              <a:t> </a:t>
            </a:r>
            <a:r>
              <a:rPr lang="en-US" dirty="0" err="1">
                <a:effectLst/>
              </a:rPr>
              <a:t>sizeof</a:t>
            </a:r>
            <a:r>
              <a:rPr lang="en-US" dirty="0">
                <a:effectLst/>
              </a:rPr>
              <a:t>() </a:t>
            </a:r>
            <a:r>
              <a:rPr lang="en-US" dirty="0" err="1">
                <a:effectLst/>
              </a:rPr>
              <a:t>pentru</a:t>
            </a:r>
            <a:r>
              <a:rPr lang="en-US" dirty="0">
                <a:effectLst/>
              </a:rPr>
              <a:t> a </a:t>
            </a:r>
            <a:r>
              <a:rPr lang="en-US" dirty="0" err="1">
                <a:effectLst/>
              </a:rPr>
              <a:t>afișa</a:t>
            </a:r>
            <a:r>
              <a:rPr lang="en-US" dirty="0">
                <a:effectLst/>
              </a:rPr>
              <a:t> </a:t>
            </a:r>
            <a:r>
              <a:rPr lang="en-US" dirty="0" err="1">
                <a:effectLst/>
              </a:rPr>
              <a:t>dimensiunea</a:t>
            </a:r>
            <a:r>
              <a:rPr lang="en-US" dirty="0">
                <a:effectLst/>
              </a:rPr>
              <a:t> </a:t>
            </a:r>
            <a:r>
              <a:rPr lang="en-US" dirty="0" err="1">
                <a:effectLst/>
              </a:rPr>
              <a:t>în</a:t>
            </a:r>
            <a:r>
              <a:rPr lang="en-US" dirty="0">
                <a:effectLst/>
              </a:rPr>
              <a:t> </a:t>
            </a:r>
            <a:r>
              <a:rPr lang="en-US" dirty="0" err="1">
                <a:effectLst/>
              </a:rPr>
              <a:t>memorie</a:t>
            </a:r>
            <a:r>
              <a:rPr lang="en-US" dirty="0">
                <a:effectLst/>
              </a:rPr>
              <a:t>:</a:t>
            </a:r>
          </a:p>
          <a:p>
            <a:pPr>
              <a:buFont typeface="Arial" panose="020B0604020202020204" pitchFamily="34" charset="0"/>
              <a:buChar char="•"/>
            </a:pPr>
            <a:r>
              <a:rPr lang="en-US" dirty="0"/>
              <a:t>int: 4 bytes, short int: 2 bytes, long int: 8 bytes.</a:t>
            </a:r>
          </a:p>
          <a:p>
            <a:pPr>
              <a:buFont typeface="Arial" panose="020B0604020202020204" pitchFamily="34" charset="0"/>
              <a:buChar char="•"/>
            </a:pPr>
            <a:r>
              <a:rPr lang="en-US" dirty="0"/>
              <a:t>char: 1 byte.</a:t>
            </a:r>
          </a:p>
          <a:p>
            <a:pPr>
              <a:buFont typeface="Arial" panose="020B0604020202020204" pitchFamily="34" charset="0"/>
              <a:buChar char="•"/>
            </a:pPr>
            <a:r>
              <a:rPr lang="en-US" dirty="0"/>
              <a:t>float: 4 bytes, double: 8 bytes, long double: 16 bytes.</a:t>
            </a:r>
            <a:br>
              <a:rPr lang="en-US" dirty="0"/>
            </a:br>
            <a:r>
              <a:rPr lang="en-US" dirty="0" err="1"/>
              <a:t>Codul</a:t>
            </a:r>
            <a:r>
              <a:rPr lang="en-US" dirty="0"/>
              <a:t> </a:t>
            </a:r>
            <a:r>
              <a:rPr lang="en-US" dirty="0" err="1"/>
              <a:t>și</a:t>
            </a:r>
            <a:r>
              <a:rPr lang="en-US" dirty="0"/>
              <a:t> output-</a:t>
            </a:r>
            <a:r>
              <a:rPr lang="en-US" dirty="0" err="1"/>
              <a:t>ul</a:t>
            </a:r>
            <a:r>
              <a:rPr lang="en-US" dirty="0"/>
              <a:t> </a:t>
            </a:r>
            <a:r>
              <a:rPr lang="en-US" dirty="0" err="1"/>
              <a:t>ilustrează</a:t>
            </a:r>
            <a:r>
              <a:rPr lang="en-US" dirty="0"/>
              <a:t> </a:t>
            </a:r>
            <a:r>
              <a:rPr lang="en-US" dirty="0" err="1"/>
              <a:t>clar</a:t>
            </a:r>
            <a:r>
              <a:rPr lang="en-US" dirty="0"/>
              <a:t> </a:t>
            </a:r>
            <a:r>
              <a:rPr lang="en-US" dirty="0" err="1"/>
              <a:t>diferențele</a:t>
            </a:r>
            <a:r>
              <a:rPr lang="en-US" dirty="0"/>
              <a:t> de </a:t>
            </a:r>
            <a:r>
              <a:rPr lang="en-US" dirty="0" err="1"/>
              <a:t>dimensiune</a:t>
            </a:r>
            <a:r>
              <a:rPr lang="en-US" dirty="0"/>
              <a:t> </a:t>
            </a:r>
            <a:r>
              <a:rPr lang="en-US" dirty="0" err="1"/>
              <a:t>între</a:t>
            </a:r>
            <a:r>
              <a:rPr lang="en-US" dirty="0"/>
              <a:t> </a:t>
            </a:r>
            <a:r>
              <a:rPr lang="en-US" dirty="0" err="1"/>
              <a:t>tipuri</a:t>
            </a:r>
            <a:r>
              <a:rPr lang="en-US" dirty="0"/>
              <a:t>.</a:t>
            </a:r>
          </a:p>
          <a:p>
            <a:pPr>
              <a:buFont typeface="Arial" panose="020B0604020202020204" pitchFamily="34" charset="0"/>
              <a:buChar char="•"/>
            </a:pPr>
            <a:endParaRPr lang="en-US" dirty="0"/>
          </a:p>
          <a:p>
            <a:pPr>
              <a:buFont typeface="Arial" panose="020B0604020202020204" pitchFamily="34" charset="0"/>
              <a:buChar char="•"/>
            </a:pPr>
            <a:r>
              <a:rPr lang="en-US" dirty="0"/>
              <a:t>The code and the output clearly illustrated the differences </a:t>
            </a:r>
            <a:r>
              <a:rPr lang="en-US"/>
              <a:t>between dimensions of data and types of data</a:t>
            </a:r>
            <a:endParaRPr lang="en-US" dirty="0"/>
          </a:p>
          <a:p>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9</a:t>
            </a:fld>
            <a:endParaRPr lang="en-US"/>
          </a:p>
        </p:txBody>
      </p:sp>
    </p:spTree>
    <p:extLst>
      <p:ext uri="{BB962C8B-B14F-4D97-AF65-F5344CB8AC3E}">
        <p14:creationId xmlns:p14="http://schemas.microsoft.com/office/powerpoint/2010/main" val="696636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Arrays (</a:t>
            </a:r>
            <a:r>
              <a:rPr lang="en-US" dirty="0" err="1"/>
              <a:t>Tablouri</a:t>
            </a:r>
            <a:r>
              <a:rPr lang="en-US" dirty="0"/>
              <a:t>)</a:t>
            </a:r>
          </a:p>
          <a:p>
            <a:r>
              <a:rPr lang="en-US" dirty="0"/>
              <a:t>Ce sunt arrays?</a:t>
            </a:r>
          </a:p>
          <a:p>
            <a:r>
              <a:rPr lang="en-US" dirty="0"/>
              <a:t>Un array </a:t>
            </a:r>
            <a:r>
              <a:rPr lang="en-US" dirty="0" err="1"/>
              <a:t>este</a:t>
            </a:r>
            <a:r>
              <a:rPr lang="en-US" dirty="0"/>
              <a:t> o </a:t>
            </a:r>
            <a:r>
              <a:rPr lang="en-US" dirty="0" err="1"/>
              <a:t>colecție</a:t>
            </a:r>
            <a:r>
              <a:rPr lang="en-US" dirty="0"/>
              <a:t> de </a:t>
            </a:r>
            <a:r>
              <a:rPr lang="en-US" dirty="0" err="1"/>
              <a:t>elemente</a:t>
            </a:r>
            <a:r>
              <a:rPr lang="en-US" dirty="0"/>
              <a:t> de </a:t>
            </a:r>
            <a:r>
              <a:rPr lang="en-US" dirty="0" err="1"/>
              <a:t>același</a:t>
            </a:r>
            <a:r>
              <a:rPr lang="en-US" dirty="0"/>
              <a:t> tip de date, </a:t>
            </a:r>
            <a:r>
              <a:rPr lang="en-US" dirty="0" err="1"/>
              <a:t>stocate</a:t>
            </a:r>
            <a:r>
              <a:rPr lang="en-US" dirty="0"/>
              <a:t> </a:t>
            </a:r>
            <a:r>
              <a:rPr lang="en-US" dirty="0" err="1"/>
              <a:t>într</a:t>
            </a:r>
            <a:r>
              <a:rPr lang="en-US" dirty="0"/>
              <a:t>-o </a:t>
            </a:r>
            <a:r>
              <a:rPr lang="en-US" dirty="0" err="1"/>
              <a:t>structură</a:t>
            </a:r>
            <a:r>
              <a:rPr lang="en-US" dirty="0"/>
              <a:t> </a:t>
            </a:r>
            <a:r>
              <a:rPr lang="en-US" dirty="0" err="1"/>
              <a:t>continuă</a:t>
            </a:r>
            <a:r>
              <a:rPr lang="en-US" dirty="0"/>
              <a:t> </a:t>
            </a:r>
            <a:r>
              <a:rPr lang="en-US" dirty="0" err="1"/>
              <a:t>în</a:t>
            </a:r>
            <a:r>
              <a:rPr lang="en-US" dirty="0"/>
              <a:t> </a:t>
            </a:r>
            <a:r>
              <a:rPr lang="en-US" dirty="0" err="1"/>
              <a:t>memorie</a:t>
            </a:r>
            <a:r>
              <a:rPr lang="en-US" dirty="0"/>
              <a:t>.</a:t>
            </a:r>
          </a:p>
          <a:p>
            <a:r>
              <a:rPr lang="en-US" dirty="0" err="1"/>
              <a:t>Elementele</a:t>
            </a:r>
            <a:r>
              <a:rPr lang="en-US" dirty="0"/>
              <a:t> sunt </a:t>
            </a:r>
            <a:r>
              <a:rPr lang="en-US" dirty="0" err="1"/>
              <a:t>accesate</a:t>
            </a:r>
            <a:r>
              <a:rPr lang="en-US" dirty="0"/>
              <a:t> </a:t>
            </a:r>
            <a:r>
              <a:rPr lang="en-US" dirty="0" err="1"/>
              <a:t>folosind</a:t>
            </a:r>
            <a:r>
              <a:rPr lang="en-US" dirty="0"/>
              <a:t> un </a:t>
            </a:r>
            <a:r>
              <a:rPr lang="en-US" dirty="0" err="1"/>
              <a:t>indice</a:t>
            </a:r>
            <a:r>
              <a:rPr lang="en-US" dirty="0"/>
              <a:t> (index), care </a:t>
            </a:r>
            <a:r>
              <a:rPr lang="en-US" dirty="0" err="1"/>
              <a:t>începe</a:t>
            </a:r>
            <a:r>
              <a:rPr lang="en-US" dirty="0"/>
              <a:t> de la 0.</a:t>
            </a:r>
          </a:p>
          <a:p>
            <a:r>
              <a:rPr lang="en-US" dirty="0" err="1"/>
              <a:t>Diagrama</a:t>
            </a:r>
            <a:r>
              <a:rPr lang="en-US" dirty="0"/>
              <a:t> </a:t>
            </a:r>
            <a:r>
              <a:rPr lang="en-US" dirty="0" err="1"/>
              <a:t>arată</a:t>
            </a:r>
            <a:r>
              <a:rPr lang="en-US" dirty="0"/>
              <a:t> un array cu 6 </a:t>
            </a:r>
            <a:r>
              <a:rPr lang="en-US" dirty="0" err="1"/>
              <a:t>elemente</a:t>
            </a:r>
            <a:r>
              <a:rPr lang="en-US" dirty="0"/>
              <a:t>: [2, 4, 8, 12, 16, 18].</a:t>
            </a:r>
          </a:p>
          <a:p>
            <a:r>
              <a:rPr lang="en-US" dirty="0" err="1"/>
              <a:t>Indicii</a:t>
            </a:r>
            <a:r>
              <a:rPr lang="en-US" dirty="0"/>
              <a:t> sunt </a:t>
            </a:r>
            <a:r>
              <a:rPr lang="en-US" dirty="0" err="1"/>
              <a:t>afișați</a:t>
            </a:r>
            <a:r>
              <a:rPr lang="en-US" dirty="0"/>
              <a:t> </a:t>
            </a:r>
            <a:r>
              <a:rPr lang="en-US" dirty="0" err="1"/>
              <a:t>dedesubt</a:t>
            </a:r>
            <a:r>
              <a:rPr lang="en-US" dirty="0"/>
              <a:t>: 0, 1, 2, 3, 4, 5. </a:t>
            </a:r>
          </a:p>
          <a:p>
            <a:r>
              <a:rPr lang="en-US" dirty="0"/>
              <a:t>De </a:t>
            </a:r>
            <a:r>
              <a:rPr lang="en-US" dirty="0" err="1"/>
              <a:t>exemplu</a:t>
            </a:r>
            <a:r>
              <a:rPr lang="en-US" dirty="0"/>
              <a:t>, </a:t>
            </a:r>
            <a:r>
              <a:rPr lang="en-US" dirty="0" err="1"/>
              <a:t>elementul</a:t>
            </a:r>
            <a:r>
              <a:rPr lang="en-US" dirty="0"/>
              <a:t> de la </a:t>
            </a:r>
            <a:r>
              <a:rPr lang="en-US" dirty="0" err="1"/>
              <a:t>indexul</a:t>
            </a:r>
            <a:r>
              <a:rPr lang="en-US" dirty="0"/>
              <a:t> 2 </a:t>
            </a:r>
            <a:r>
              <a:rPr lang="en-US" dirty="0" err="1"/>
              <a:t>este</a:t>
            </a:r>
            <a:r>
              <a:rPr lang="en-US" dirty="0"/>
              <a:t> 8 (</a:t>
            </a:r>
            <a:r>
              <a:rPr lang="en-US" dirty="0" err="1"/>
              <a:t>adică</a:t>
            </a:r>
            <a:r>
              <a:rPr lang="en-US" dirty="0"/>
              <a:t> array[2] = 8).</a:t>
            </a:r>
          </a:p>
          <a:p>
            <a:r>
              <a:rPr lang="en-US" dirty="0" err="1"/>
              <a:t>Fiecare</a:t>
            </a:r>
            <a:r>
              <a:rPr lang="en-US" dirty="0"/>
              <a:t> element </a:t>
            </a:r>
            <a:r>
              <a:rPr lang="en-US" dirty="0" err="1"/>
              <a:t>ocupă</a:t>
            </a:r>
            <a:r>
              <a:rPr lang="en-US" dirty="0"/>
              <a:t> o </a:t>
            </a:r>
            <a:r>
              <a:rPr lang="en-US" dirty="0" err="1"/>
              <a:t>zonă</a:t>
            </a:r>
            <a:r>
              <a:rPr lang="en-US" dirty="0"/>
              <a:t> de </a:t>
            </a:r>
            <a:r>
              <a:rPr lang="en-US" dirty="0" err="1"/>
              <a:t>memorie</a:t>
            </a:r>
            <a:r>
              <a:rPr lang="en-US" dirty="0"/>
              <a:t> </a:t>
            </a:r>
            <a:r>
              <a:rPr lang="en-US" dirty="0" err="1"/>
              <a:t>consecutivă</a:t>
            </a:r>
            <a:r>
              <a:rPr lang="en-US" dirty="0"/>
              <a:t>, </a:t>
            </a:r>
            <a:r>
              <a:rPr lang="en-US" dirty="0" err="1"/>
              <a:t>iar</a:t>
            </a:r>
            <a:r>
              <a:rPr lang="en-US" dirty="0"/>
              <a:t> </a:t>
            </a:r>
            <a:r>
              <a:rPr lang="en-US" dirty="0" err="1"/>
              <a:t>dimensiunea</a:t>
            </a:r>
            <a:r>
              <a:rPr lang="en-US" dirty="0"/>
              <a:t> </a:t>
            </a:r>
            <a:r>
              <a:rPr lang="en-US" dirty="0" err="1"/>
              <a:t>totală</a:t>
            </a:r>
            <a:r>
              <a:rPr lang="en-US" dirty="0"/>
              <a:t> a array-</a:t>
            </a:r>
            <a:r>
              <a:rPr lang="en-US" dirty="0" err="1"/>
              <a:t>ului</a:t>
            </a:r>
            <a:r>
              <a:rPr lang="en-US" dirty="0"/>
              <a:t> </a:t>
            </a:r>
            <a:r>
              <a:rPr lang="en-US" dirty="0" err="1"/>
              <a:t>depinde</a:t>
            </a:r>
            <a:r>
              <a:rPr lang="en-US" dirty="0"/>
              <a:t> de </a:t>
            </a:r>
            <a:r>
              <a:rPr lang="en-US" dirty="0" err="1"/>
              <a:t>tipul</a:t>
            </a:r>
            <a:r>
              <a:rPr lang="en-US" dirty="0"/>
              <a:t> de date al </a:t>
            </a:r>
            <a:r>
              <a:rPr lang="en-US" dirty="0" err="1"/>
              <a:t>elementelor</a:t>
            </a:r>
            <a:r>
              <a:rPr lang="en-US" dirty="0"/>
              <a:t> </a:t>
            </a:r>
            <a:r>
              <a:rPr lang="en-US" dirty="0" err="1"/>
              <a:t>și</a:t>
            </a:r>
            <a:r>
              <a:rPr lang="en-US" dirty="0"/>
              <a:t> de </a:t>
            </a:r>
            <a:r>
              <a:rPr lang="en-US" dirty="0" err="1"/>
              <a:t>numărul</a:t>
            </a:r>
            <a:r>
              <a:rPr lang="en-US" dirty="0"/>
              <a:t> lor. De </a:t>
            </a:r>
            <a:r>
              <a:rPr lang="en-US" dirty="0" err="1"/>
              <a:t>exemplu</a:t>
            </a:r>
            <a:r>
              <a:rPr lang="en-US" dirty="0"/>
              <a:t>, </a:t>
            </a:r>
            <a:r>
              <a:rPr lang="en-US" dirty="0" err="1"/>
              <a:t>dacă</a:t>
            </a:r>
            <a:r>
              <a:rPr lang="en-US" dirty="0"/>
              <a:t> array-</a:t>
            </a:r>
            <a:r>
              <a:rPr lang="en-US" dirty="0" err="1"/>
              <a:t>ul</a:t>
            </a:r>
            <a:r>
              <a:rPr lang="en-US" dirty="0"/>
              <a:t> </a:t>
            </a:r>
            <a:r>
              <a:rPr lang="en-US" dirty="0" err="1"/>
              <a:t>este</a:t>
            </a:r>
            <a:r>
              <a:rPr lang="en-US" dirty="0"/>
              <a:t> de tip int (4 bytes per element), un array cu 6 </a:t>
            </a:r>
            <a:r>
              <a:rPr lang="en-US" dirty="0" err="1"/>
              <a:t>elemente</a:t>
            </a:r>
            <a:r>
              <a:rPr lang="en-US" dirty="0"/>
              <a:t> </a:t>
            </a:r>
            <a:r>
              <a:rPr lang="en-US" dirty="0" err="1"/>
              <a:t>ocupă</a:t>
            </a:r>
            <a:r>
              <a:rPr lang="en-US" dirty="0"/>
              <a:t> 6 * 4 = 24 bytes.</a:t>
            </a:r>
          </a:p>
          <a:p>
            <a:r>
              <a:rPr lang="en-US" dirty="0"/>
              <a:t>De </a:t>
            </a:r>
            <a:r>
              <a:rPr lang="en-US" dirty="0" err="1"/>
              <a:t>ce</a:t>
            </a:r>
            <a:r>
              <a:rPr lang="en-US" dirty="0"/>
              <a:t> sunt utile arrays?</a:t>
            </a:r>
          </a:p>
          <a:p>
            <a:r>
              <a:rPr lang="en-US" dirty="0"/>
              <a:t>Permit </a:t>
            </a:r>
            <a:r>
              <a:rPr lang="en-US" dirty="0" err="1"/>
              <a:t>stocarea</a:t>
            </a:r>
            <a:r>
              <a:rPr lang="en-US" dirty="0"/>
              <a:t> </a:t>
            </a:r>
            <a:r>
              <a:rPr lang="en-US" dirty="0" err="1"/>
              <a:t>și</a:t>
            </a:r>
            <a:r>
              <a:rPr lang="en-US" dirty="0"/>
              <a:t> </a:t>
            </a:r>
            <a:r>
              <a:rPr lang="en-US" dirty="0" err="1"/>
              <a:t>manipularea</a:t>
            </a:r>
            <a:r>
              <a:rPr lang="en-US" dirty="0"/>
              <a:t> </a:t>
            </a:r>
            <a:r>
              <a:rPr lang="en-US" dirty="0" err="1"/>
              <a:t>mai</a:t>
            </a:r>
            <a:r>
              <a:rPr lang="en-US" dirty="0"/>
              <a:t> </a:t>
            </a:r>
            <a:r>
              <a:rPr lang="en-US" dirty="0" err="1"/>
              <a:t>eficientă</a:t>
            </a:r>
            <a:r>
              <a:rPr lang="en-US" dirty="0"/>
              <a:t> a </a:t>
            </a:r>
            <a:r>
              <a:rPr lang="en-US" dirty="0" err="1"/>
              <a:t>mai</a:t>
            </a:r>
            <a:r>
              <a:rPr lang="en-US" dirty="0"/>
              <a:t> </a:t>
            </a:r>
            <a:r>
              <a:rPr lang="en-US" dirty="0" err="1"/>
              <a:t>multor</a:t>
            </a:r>
            <a:r>
              <a:rPr lang="en-US" dirty="0"/>
              <a:t> </a:t>
            </a:r>
            <a:r>
              <a:rPr lang="en-US" dirty="0" err="1"/>
              <a:t>valori</a:t>
            </a:r>
            <a:r>
              <a:rPr lang="en-US" dirty="0"/>
              <a:t> de </a:t>
            </a:r>
            <a:r>
              <a:rPr lang="en-US" dirty="0" err="1"/>
              <a:t>același</a:t>
            </a:r>
            <a:r>
              <a:rPr lang="en-US" dirty="0"/>
              <a:t> tip (ex. o </a:t>
            </a:r>
            <a:r>
              <a:rPr lang="en-US" dirty="0" err="1"/>
              <a:t>listă</a:t>
            </a:r>
            <a:r>
              <a:rPr lang="en-US" dirty="0"/>
              <a:t> de note ale </a:t>
            </a:r>
            <a:r>
              <a:rPr lang="en-US" dirty="0" err="1"/>
              <a:t>studenților</a:t>
            </a:r>
            <a:r>
              <a:rPr lang="en-US" dirty="0"/>
              <a:t>).</a:t>
            </a:r>
          </a:p>
          <a:p>
            <a:endParaRPr lang="en-US" dirty="0"/>
          </a:p>
          <a:p>
            <a:endParaRPr lang="en-US" dirty="0"/>
          </a:p>
          <a:p>
            <a:r>
              <a:rPr lang="en-US" dirty="0" err="1"/>
              <a:t>Structura</a:t>
            </a:r>
            <a:r>
              <a:rPr lang="en-US" dirty="0"/>
              <a:t> </a:t>
            </a:r>
            <a:r>
              <a:rPr lang="en-US" dirty="0" err="1"/>
              <a:t>unei</a:t>
            </a:r>
            <a:r>
              <a:rPr lang="en-US" dirty="0"/>
              <a:t> </a:t>
            </a:r>
            <a:r>
              <a:rPr lang="en-US" dirty="0" err="1"/>
              <a:t>funcții</a:t>
            </a:r>
            <a:r>
              <a:rPr lang="en-US" dirty="0"/>
              <a:t>: Function Header (</a:t>
            </a:r>
            <a:r>
              <a:rPr lang="en-US" dirty="0" err="1"/>
              <a:t>Antetul</a:t>
            </a:r>
            <a:r>
              <a:rPr lang="en-US" dirty="0"/>
              <a:t>): Include </a:t>
            </a:r>
            <a:r>
              <a:rPr lang="en-US" dirty="0" err="1"/>
              <a:t>tipul</a:t>
            </a:r>
            <a:r>
              <a:rPr lang="en-US" dirty="0"/>
              <a:t> </a:t>
            </a:r>
            <a:r>
              <a:rPr lang="en-US" dirty="0" err="1"/>
              <a:t>returnat</a:t>
            </a:r>
            <a:r>
              <a:rPr lang="en-US" dirty="0"/>
              <a:t>, </a:t>
            </a:r>
            <a:r>
              <a:rPr lang="en-US" dirty="0" err="1"/>
              <a:t>numele</a:t>
            </a:r>
            <a:r>
              <a:rPr lang="en-US" dirty="0"/>
              <a:t> </a:t>
            </a:r>
            <a:r>
              <a:rPr lang="en-US" dirty="0" err="1"/>
              <a:t>funcției</a:t>
            </a:r>
            <a:r>
              <a:rPr lang="en-US" dirty="0"/>
              <a:t> </a:t>
            </a:r>
            <a:r>
              <a:rPr lang="en-US" dirty="0" err="1"/>
              <a:t>și</a:t>
            </a:r>
            <a:r>
              <a:rPr lang="en-US" dirty="0"/>
              <a:t> </a:t>
            </a:r>
            <a:r>
              <a:rPr lang="en-US" dirty="0" err="1"/>
              <a:t>parametrii</a:t>
            </a:r>
            <a:r>
              <a:rPr lang="en-US" dirty="0"/>
              <a:t>. </a:t>
            </a:r>
          </a:p>
          <a:p>
            <a:r>
              <a:rPr lang="en-US" dirty="0" err="1"/>
              <a:t>Exemplu</a:t>
            </a:r>
            <a:r>
              <a:rPr lang="en-US" dirty="0"/>
              <a:t>: int add(int x, int y) </a:t>
            </a:r>
          </a:p>
          <a:p>
            <a:r>
              <a:rPr lang="en-US" dirty="0"/>
              <a:t>int </a:t>
            </a:r>
            <a:r>
              <a:rPr lang="en-US" dirty="0" err="1"/>
              <a:t>este</a:t>
            </a:r>
            <a:r>
              <a:rPr lang="en-US" dirty="0"/>
              <a:t> </a:t>
            </a:r>
            <a:r>
              <a:rPr lang="en-US" dirty="0" err="1"/>
              <a:t>tipul</a:t>
            </a:r>
            <a:r>
              <a:rPr lang="en-US" dirty="0"/>
              <a:t> </a:t>
            </a:r>
            <a:r>
              <a:rPr lang="en-US" dirty="0" err="1"/>
              <a:t>returnat</a:t>
            </a:r>
            <a:r>
              <a:rPr lang="en-US" dirty="0"/>
              <a:t> (</a:t>
            </a:r>
            <a:r>
              <a:rPr lang="en-US" dirty="0" err="1"/>
              <a:t>funcția</a:t>
            </a:r>
            <a:r>
              <a:rPr lang="en-US" dirty="0"/>
              <a:t> </a:t>
            </a:r>
            <a:r>
              <a:rPr lang="en-US" dirty="0" err="1"/>
              <a:t>returnează</a:t>
            </a:r>
            <a:r>
              <a:rPr lang="en-US" dirty="0"/>
              <a:t> </a:t>
            </a:r>
            <a:r>
              <a:rPr lang="en-US" dirty="0" err="1"/>
              <a:t>adica</a:t>
            </a:r>
            <a:r>
              <a:rPr lang="en-US" dirty="0"/>
              <a:t> un </a:t>
            </a:r>
            <a:r>
              <a:rPr lang="en-US" dirty="0" err="1"/>
              <a:t>număr</a:t>
            </a:r>
            <a:r>
              <a:rPr lang="en-US" dirty="0"/>
              <a:t> </a:t>
            </a:r>
            <a:r>
              <a:rPr lang="en-US" dirty="0" err="1"/>
              <a:t>întreg</a:t>
            </a:r>
            <a:r>
              <a:rPr lang="en-US" dirty="0"/>
              <a:t>).</a:t>
            </a:r>
          </a:p>
          <a:p>
            <a:r>
              <a:rPr lang="en-US" dirty="0"/>
              <a:t>add </a:t>
            </a:r>
            <a:r>
              <a:rPr lang="en-US" dirty="0" err="1"/>
              <a:t>este</a:t>
            </a:r>
            <a:r>
              <a:rPr lang="en-US" dirty="0"/>
              <a:t> </a:t>
            </a:r>
            <a:r>
              <a:rPr lang="en-US" dirty="0" err="1"/>
              <a:t>numele</a:t>
            </a:r>
            <a:r>
              <a:rPr lang="en-US" dirty="0"/>
              <a:t> </a:t>
            </a:r>
            <a:r>
              <a:rPr lang="en-US" dirty="0" err="1"/>
              <a:t>funcției</a:t>
            </a:r>
            <a:r>
              <a:rPr lang="en-US" dirty="0"/>
              <a:t>.</a:t>
            </a:r>
          </a:p>
          <a:p>
            <a:r>
              <a:rPr lang="en-US" dirty="0"/>
              <a:t>(int x, int y) sunt </a:t>
            </a:r>
            <a:r>
              <a:rPr lang="en-US" dirty="0" err="1"/>
              <a:t>parametrii</a:t>
            </a:r>
            <a:r>
              <a:rPr lang="en-US" dirty="0"/>
              <a:t> (</a:t>
            </a:r>
            <a:r>
              <a:rPr lang="en-US" dirty="0" err="1"/>
              <a:t>două</a:t>
            </a:r>
            <a:r>
              <a:rPr lang="en-US" dirty="0"/>
              <a:t> </a:t>
            </a:r>
            <a:r>
              <a:rPr lang="en-US" dirty="0" err="1"/>
              <a:t>numere</a:t>
            </a:r>
            <a:r>
              <a:rPr lang="en-US" dirty="0"/>
              <a:t> </a:t>
            </a:r>
            <a:r>
              <a:rPr lang="en-US" dirty="0" err="1"/>
              <a:t>întregi</a:t>
            </a:r>
            <a:r>
              <a:rPr lang="en-US" dirty="0"/>
              <a:t>).</a:t>
            </a:r>
          </a:p>
          <a:p>
            <a:r>
              <a:rPr lang="en-US" dirty="0"/>
              <a:t>Function Body (</a:t>
            </a:r>
            <a:r>
              <a:rPr lang="en-US" dirty="0" err="1"/>
              <a:t>Corpul</a:t>
            </a:r>
            <a:r>
              <a:rPr lang="en-US" dirty="0"/>
              <a:t>): </a:t>
            </a:r>
            <a:r>
              <a:rPr lang="en-US" dirty="0" err="1"/>
              <a:t>Conține</a:t>
            </a:r>
            <a:r>
              <a:rPr lang="en-US" dirty="0"/>
              <a:t> </a:t>
            </a:r>
            <a:r>
              <a:rPr lang="en-US" dirty="0" err="1"/>
              <a:t>instrucțiunile</a:t>
            </a:r>
            <a:r>
              <a:rPr lang="en-US" dirty="0"/>
              <a:t> care </a:t>
            </a:r>
            <a:r>
              <a:rPr lang="en-US" dirty="0" err="1"/>
              <a:t>definesc</a:t>
            </a:r>
            <a:r>
              <a:rPr lang="en-US" dirty="0"/>
              <a:t> </a:t>
            </a:r>
            <a:r>
              <a:rPr lang="en-US" dirty="0" err="1"/>
              <a:t>ce</a:t>
            </a:r>
            <a:r>
              <a:rPr lang="en-US" dirty="0"/>
              <a:t> face </a:t>
            </a:r>
            <a:r>
              <a:rPr lang="en-US" dirty="0" err="1"/>
              <a:t>funcția</a:t>
            </a:r>
            <a:endParaRPr lang="en-US" dirty="0"/>
          </a:p>
          <a:p>
            <a:r>
              <a:rPr lang="en-US" dirty="0"/>
              <a:t>Return Statement (</a:t>
            </a:r>
            <a:r>
              <a:rPr lang="en-US" dirty="0" err="1"/>
              <a:t>Instrucțiunea</a:t>
            </a:r>
            <a:r>
              <a:rPr lang="en-US" dirty="0"/>
              <a:t> de </a:t>
            </a:r>
            <a:r>
              <a:rPr lang="en-US" dirty="0" err="1"/>
              <a:t>returnare</a:t>
            </a:r>
            <a:r>
              <a:rPr lang="en-US" dirty="0"/>
              <a:t>): </a:t>
            </a:r>
            <a:r>
              <a:rPr lang="en-US" dirty="0" err="1"/>
              <a:t>Specifică</a:t>
            </a:r>
            <a:r>
              <a:rPr lang="en-US" dirty="0"/>
              <a:t> </a:t>
            </a:r>
            <a:r>
              <a:rPr lang="en-US" dirty="0" err="1"/>
              <a:t>valoarea</a:t>
            </a:r>
            <a:r>
              <a:rPr lang="en-US" dirty="0"/>
              <a:t> </a:t>
            </a:r>
            <a:r>
              <a:rPr lang="en-US" dirty="0" err="1"/>
              <a:t>returnată</a:t>
            </a:r>
            <a:r>
              <a:rPr lang="en-US" dirty="0"/>
              <a:t> de </a:t>
            </a:r>
            <a:r>
              <a:rPr lang="en-US" dirty="0" err="1"/>
              <a:t>funcție</a:t>
            </a:r>
            <a:r>
              <a:rPr lang="en-US" dirty="0"/>
              <a:t>. </a:t>
            </a:r>
            <a:r>
              <a:rPr lang="en-US" dirty="0" err="1"/>
              <a:t>În</a:t>
            </a:r>
            <a:r>
              <a:rPr lang="en-US" dirty="0"/>
              <a:t> </a:t>
            </a:r>
            <a:r>
              <a:rPr lang="en-US" dirty="0" err="1"/>
              <a:t>acest</a:t>
            </a:r>
            <a:r>
              <a:rPr lang="en-US" dirty="0"/>
              <a:t> </a:t>
            </a:r>
            <a:r>
              <a:rPr lang="en-US" dirty="0" err="1"/>
              <a:t>caz</a:t>
            </a:r>
            <a:r>
              <a:rPr lang="en-US" dirty="0"/>
              <a:t>, return(sum); </a:t>
            </a:r>
            <a:r>
              <a:rPr lang="en-US" dirty="0" err="1"/>
              <a:t>returnează</a:t>
            </a:r>
            <a:r>
              <a:rPr lang="en-US" dirty="0"/>
              <a:t> </a:t>
            </a:r>
            <a:r>
              <a:rPr lang="en-US" dirty="0" err="1"/>
              <a:t>suma</a:t>
            </a:r>
            <a:r>
              <a:rPr lang="en-US" dirty="0"/>
              <a:t>.</a:t>
            </a:r>
          </a:p>
          <a:p>
            <a:r>
              <a:rPr lang="en-US" dirty="0"/>
              <a:t>Ce </a:t>
            </a:r>
            <a:r>
              <a:rPr lang="en-US" dirty="0" err="1"/>
              <a:t>este</a:t>
            </a:r>
            <a:r>
              <a:rPr lang="en-US" dirty="0"/>
              <a:t> </a:t>
            </a:r>
            <a:r>
              <a:rPr lang="en-US" dirty="0" err="1"/>
              <a:t>funcția</a:t>
            </a:r>
            <a:r>
              <a:rPr lang="en-US" dirty="0"/>
              <a:t> main? </a:t>
            </a:r>
            <a:r>
              <a:rPr lang="en-US" dirty="0" err="1"/>
              <a:t>Funcția</a:t>
            </a:r>
            <a:r>
              <a:rPr lang="en-US" dirty="0"/>
              <a:t> main </a:t>
            </a:r>
            <a:r>
              <a:rPr lang="en-US" dirty="0" err="1"/>
              <a:t>este</a:t>
            </a:r>
            <a:r>
              <a:rPr lang="en-US" dirty="0"/>
              <a:t> </a:t>
            </a:r>
            <a:r>
              <a:rPr lang="en-US" dirty="0" err="1"/>
              <a:t>punctul</a:t>
            </a:r>
            <a:r>
              <a:rPr lang="en-US" dirty="0"/>
              <a:t> de </a:t>
            </a:r>
            <a:r>
              <a:rPr lang="en-US" dirty="0" err="1"/>
              <a:t>intrare</a:t>
            </a:r>
            <a:r>
              <a:rPr lang="en-US" dirty="0"/>
              <a:t> al </a:t>
            </a:r>
            <a:r>
              <a:rPr lang="en-US" dirty="0" err="1"/>
              <a:t>unui</a:t>
            </a:r>
            <a:r>
              <a:rPr lang="en-US" dirty="0"/>
              <a:t> program C. </a:t>
            </a:r>
            <a:r>
              <a:rPr lang="en-US" dirty="0" err="1"/>
              <a:t>Când</a:t>
            </a:r>
            <a:r>
              <a:rPr lang="en-US" dirty="0"/>
              <a:t> </a:t>
            </a:r>
            <a:r>
              <a:rPr lang="en-US" dirty="0" err="1"/>
              <a:t>rulezi</a:t>
            </a:r>
            <a:r>
              <a:rPr lang="en-US" dirty="0"/>
              <a:t> un program, </a:t>
            </a:r>
            <a:r>
              <a:rPr lang="en-US" dirty="0" err="1"/>
              <a:t>execuția</a:t>
            </a:r>
            <a:r>
              <a:rPr lang="en-US" dirty="0"/>
              <a:t> </a:t>
            </a:r>
            <a:r>
              <a:rPr lang="en-US" dirty="0" err="1"/>
              <a:t>începe</a:t>
            </a:r>
            <a:r>
              <a:rPr lang="en-US" dirty="0"/>
              <a:t> de la </a:t>
            </a:r>
            <a:r>
              <a:rPr lang="en-US" dirty="0" err="1"/>
              <a:t>funcția</a:t>
            </a:r>
            <a:r>
              <a:rPr lang="en-US" dirty="0"/>
              <a:t> main.</a:t>
            </a:r>
          </a:p>
          <a:p>
            <a:r>
              <a:rPr lang="en-US" dirty="0"/>
              <a:t>Este </a:t>
            </a:r>
            <a:r>
              <a:rPr lang="en-US" dirty="0" err="1"/>
              <a:t>obligatorie</a:t>
            </a:r>
            <a:r>
              <a:rPr lang="en-US" dirty="0"/>
              <a:t> </a:t>
            </a:r>
            <a:r>
              <a:rPr lang="en-US" dirty="0" err="1"/>
              <a:t>în</a:t>
            </a:r>
            <a:r>
              <a:rPr lang="en-US" dirty="0"/>
              <a:t> </a:t>
            </a:r>
            <a:r>
              <a:rPr lang="en-US" dirty="0" err="1"/>
              <a:t>orice</a:t>
            </a:r>
            <a:r>
              <a:rPr lang="en-US" dirty="0"/>
              <a:t> program C; </a:t>
            </a:r>
            <a:r>
              <a:rPr lang="en-US" dirty="0" err="1"/>
              <a:t>fără</a:t>
            </a:r>
            <a:r>
              <a:rPr lang="en-US" dirty="0"/>
              <a:t> </a:t>
            </a:r>
            <a:r>
              <a:rPr lang="en-US" dirty="0" err="1"/>
              <a:t>ea</a:t>
            </a:r>
            <a:r>
              <a:rPr lang="en-US" dirty="0"/>
              <a:t>, </a:t>
            </a:r>
            <a:r>
              <a:rPr lang="en-US" dirty="0" err="1"/>
              <a:t>programul</a:t>
            </a:r>
            <a:r>
              <a:rPr lang="en-US" dirty="0"/>
              <a:t> nu </a:t>
            </a:r>
            <a:r>
              <a:rPr lang="en-US" dirty="0" err="1"/>
              <a:t>va</a:t>
            </a:r>
            <a:r>
              <a:rPr lang="en-US" dirty="0"/>
              <a:t> </a:t>
            </a:r>
            <a:r>
              <a:rPr lang="en-US" dirty="0" err="1"/>
              <a:t>rula</a:t>
            </a:r>
            <a:r>
              <a:rPr lang="en-US" dirty="0"/>
              <a:t>.</a:t>
            </a:r>
          </a:p>
          <a:p>
            <a:r>
              <a:rPr lang="en-US" dirty="0" err="1"/>
              <a:t>Declarația</a:t>
            </a:r>
            <a:r>
              <a:rPr lang="en-US" dirty="0"/>
              <a:t> </a:t>
            </a:r>
            <a:r>
              <a:rPr lang="en-US" dirty="0" err="1"/>
              <a:t>funcției</a:t>
            </a:r>
            <a:r>
              <a:rPr lang="en-US" dirty="0"/>
              <a:t> main: </a:t>
            </a:r>
            <a:r>
              <a:rPr lang="en-US" dirty="0" err="1"/>
              <a:t>Poate</a:t>
            </a:r>
            <a:r>
              <a:rPr lang="en-US" dirty="0"/>
              <a:t> </a:t>
            </a:r>
            <a:r>
              <a:rPr lang="en-US" dirty="0" err="1"/>
              <a:t>avea</a:t>
            </a:r>
            <a:r>
              <a:rPr lang="en-US" dirty="0"/>
              <a:t> </a:t>
            </a:r>
            <a:r>
              <a:rPr lang="en-US" dirty="0" err="1"/>
              <a:t>mai</a:t>
            </a:r>
            <a:r>
              <a:rPr lang="en-US" dirty="0"/>
              <a:t> </a:t>
            </a:r>
            <a:r>
              <a:rPr lang="en-US" dirty="0" err="1"/>
              <a:t>multe</a:t>
            </a:r>
            <a:r>
              <a:rPr lang="en-US" dirty="0"/>
              <a:t> </a:t>
            </a:r>
            <a:r>
              <a:rPr lang="en-US" dirty="0" err="1"/>
              <a:t>forme</a:t>
            </a:r>
            <a:r>
              <a:rPr lang="en-US" dirty="0"/>
              <a:t>, </a:t>
            </a:r>
            <a:r>
              <a:rPr lang="en-US" dirty="0" err="1"/>
              <a:t>dar</a:t>
            </a:r>
            <a:r>
              <a:rPr lang="en-US" dirty="0"/>
              <a:t> </a:t>
            </a:r>
            <a:r>
              <a:rPr lang="en-US" dirty="0" err="1"/>
              <a:t>cele</a:t>
            </a:r>
            <a:r>
              <a:rPr lang="en-US" dirty="0"/>
              <a:t> </a:t>
            </a:r>
            <a:r>
              <a:rPr lang="en-US" dirty="0" err="1"/>
              <a:t>mai</a:t>
            </a:r>
            <a:r>
              <a:rPr lang="en-US" dirty="0"/>
              <a:t> </a:t>
            </a:r>
            <a:r>
              <a:rPr lang="en-US" dirty="0" err="1"/>
              <a:t>comune</a:t>
            </a:r>
            <a:r>
              <a:rPr lang="en-US" dirty="0"/>
              <a:t> sunt: </a:t>
            </a:r>
          </a:p>
          <a:p>
            <a:r>
              <a:rPr lang="en-US" dirty="0"/>
              <a:t>int main(void): Nu </a:t>
            </a:r>
            <a:r>
              <a:rPr lang="en-US" dirty="0" err="1"/>
              <a:t>primește</a:t>
            </a:r>
            <a:r>
              <a:rPr lang="en-US" dirty="0"/>
              <a:t> </a:t>
            </a:r>
            <a:r>
              <a:rPr lang="en-US" dirty="0" err="1"/>
              <a:t>parametri</a:t>
            </a:r>
            <a:r>
              <a:rPr lang="en-US" dirty="0"/>
              <a:t> </a:t>
            </a:r>
            <a:r>
              <a:rPr lang="en-US" dirty="0" err="1"/>
              <a:t>și</a:t>
            </a:r>
            <a:r>
              <a:rPr lang="en-US" dirty="0"/>
              <a:t> </a:t>
            </a:r>
            <a:r>
              <a:rPr lang="en-US" dirty="0" err="1"/>
              <a:t>returnează</a:t>
            </a:r>
            <a:r>
              <a:rPr lang="en-US" dirty="0"/>
              <a:t> un int (de </a:t>
            </a:r>
            <a:r>
              <a:rPr lang="en-US" dirty="0" err="1"/>
              <a:t>obicei</a:t>
            </a:r>
            <a:r>
              <a:rPr lang="en-US" dirty="0"/>
              <a:t> 0 </a:t>
            </a:r>
            <a:r>
              <a:rPr lang="en-US" dirty="0" err="1"/>
              <a:t>pentru</a:t>
            </a:r>
            <a:r>
              <a:rPr lang="en-US" dirty="0"/>
              <a:t> a indica </a:t>
            </a:r>
            <a:r>
              <a:rPr lang="en-US" dirty="0" err="1"/>
              <a:t>succes</a:t>
            </a:r>
            <a:r>
              <a:rPr lang="en-US" dirty="0"/>
              <a:t>).</a:t>
            </a:r>
          </a:p>
          <a:p>
            <a:r>
              <a:rPr lang="en-US" dirty="0"/>
              <a:t>void main(void): Forma </a:t>
            </a:r>
            <a:r>
              <a:rPr lang="en-US" dirty="0" err="1"/>
              <a:t>arătată</a:t>
            </a:r>
            <a:r>
              <a:rPr lang="en-US" dirty="0"/>
              <a:t> </a:t>
            </a:r>
            <a:r>
              <a:rPr lang="en-US" dirty="0" err="1"/>
              <a:t>în</a:t>
            </a:r>
            <a:r>
              <a:rPr lang="en-US" dirty="0"/>
              <a:t> </a:t>
            </a:r>
            <a:r>
              <a:rPr lang="en-US" dirty="0" err="1"/>
              <a:t>diagramă</a:t>
            </a:r>
            <a:r>
              <a:rPr lang="en-US" dirty="0"/>
              <a:t>, </a:t>
            </a:r>
            <a:r>
              <a:rPr lang="en-US" dirty="0" err="1"/>
              <a:t>mai</a:t>
            </a:r>
            <a:r>
              <a:rPr lang="en-US" dirty="0"/>
              <a:t> </a:t>
            </a:r>
            <a:r>
              <a:rPr lang="en-US" dirty="0" err="1"/>
              <a:t>puțin</a:t>
            </a:r>
            <a:r>
              <a:rPr lang="en-US" dirty="0"/>
              <a:t> standard, </a:t>
            </a:r>
            <a:r>
              <a:rPr lang="en-US" dirty="0" err="1"/>
              <a:t>indică</a:t>
            </a:r>
            <a:r>
              <a:rPr lang="en-US" dirty="0"/>
              <a:t> </a:t>
            </a:r>
            <a:r>
              <a:rPr lang="en-US" dirty="0" err="1"/>
              <a:t>faptul</a:t>
            </a:r>
            <a:r>
              <a:rPr lang="en-US" dirty="0"/>
              <a:t> </a:t>
            </a:r>
            <a:r>
              <a:rPr lang="en-US" dirty="0" err="1"/>
              <a:t>că</a:t>
            </a:r>
            <a:r>
              <a:rPr lang="en-US" dirty="0"/>
              <a:t> nu </a:t>
            </a:r>
            <a:r>
              <a:rPr lang="en-US" dirty="0" err="1"/>
              <a:t>returnează</a:t>
            </a:r>
            <a:r>
              <a:rPr lang="en-US" dirty="0"/>
              <a:t> </a:t>
            </a:r>
            <a:r>
              <a:rPr lang="en-US" dirty="0" err="1"/>
              <a:t>nimic</a:t>
            </a:r>
            <a:r>
              <a:rPr lang="en-US" dirty="0"/>
              <a:t> </a:t>
            </a:r>
            <a:r>
              <a:rPr lang="en-US" dirty="0" err="1"/>
              <a:t>și</a:t>
            </a:r>
            <a:r>
              <a:rPr lang="en-US" dirty="0"/>
              <a:t> nu </a:t>
            </a:r>
            <a:r>
              <a:rPr lang="en-US" dirty="0" err="1"/>
              <a:t>primește</a:t>
            </a:r>
            <a:r>
              <a:rPr lang="en-US" dirty="0"/>
              <a:t> </a:t>
            </a:r>
            <a:r>
              <a:rPr lang="en-US" dirty="0" err="1"/>
              <a:t>parametri</a:t>
            </a:r>
            <a:r>
              <a:rPr lang="en-US" dirty="0"/>
              <a:t>. </a:t>
            </a:r>
          </a:p>
          <a:p>
            <a:r>
              <a:rPr lang="en-US" dirty="0" err="1"/>
              <a:t>Notă</a:t>
            </a:r>
            <a:r>
              <a:rPr lang="en-US" dirty="0"/>
              <a:t>: </a:t>
            </a:r>
            <a:r>
              <a:rPr lang="en-US" dirty="0" err="1"/>
              <a:t>În</a:t>
            </a:r>
            <a:r>
              <a:rPr lang="en-US" dirty="0"/>
              <a:t> </a:t>
            </a:r>
            <a:r>
              <a:rPr lang="en-US" dirty="0" err="1"/>
              <a:t>standardul</a:t>
            </a:r>
            <a:r>
              <a:rPr lang="en-US" dirty="0"/>
              <a:t> C modern (C99 </a:t>
            </a:r>
            <a:r>
              <a:rPr lang="en-US" dirty="0" err="1"/>
              <a:t>și</a:t>
            </a:r>
            <a:r>
              <a:rPr lang="en-US" dirty="0"/>
              <a:t> ulterior), forma </a:t>
            </a:r>
            <a:r>
              <a:rPr lang="en-US" dirty="0" err="1"/>
              <a:t>preferată</a:t>
            </a:r>
            <a:r>
              <a:rPr lang="en-US" dirty="0"/>
              <a:t> </a:t>
            </a:r>
            <a:r>
              <a:rPr lang="en-US" dirty="0" err="1"/>
              <a:t>este</a:t>
            </a:r>
            <a:r>
              <a:rPr lang="en-US" dirty="0"/>
              <a:t> int main(void), </a:t>
            </a:r>
            <a:r>
              <a:rPr lang="en-US" dirty="0" err="1"/>
              <a:t>deoarece</a:t>
            </a:r>
            <a:r>
              <a:rPr lang="en-US" dirty="0"/>
              <a:t> </a:t>
            </a:r>
            <a:r>
              <a:rPr lang="en-US" dirty="0" err="1"/>
              <a:t>sistemul</a:t>
            </a:r>
            <a:r>
              <a:rPr lang="en-US" dirty="0"/>
              <a:t> de </a:t>
            </a:r>
            <a:r>
              <a:rPr lang="en-US" dirty="0" err="1"/>
              <a:t>operare</a:t>
            </a:r>
            <a:r>
              <a:rPr lang="en-US" dirty="0"/>
              <a:t> </a:t>
            </a:r>
            <a:r>
              <a:rPr lang="en-US" dirty="0" err="1"/>
              <a:t>așteaptă</a:t>
            </a:r>
            <a:r>
              <a:rPr lang="en-US" dirty="0"/>
              <a:t> un cod de </a:t>
            </a:r>
            <a:r>
              <a:rPr lang="en-US" dirty="0" err="1"/>
              <a:t>retur</a:t>
            </a:r>
            <a:r>
              <a:rPr lang="en-US" dirty="0"/>
              <a:t> (ex. return 0;).</a:t>
            </a:r>
          </a:p>
          <a:p>
            <a:endParaRPr lang="en-US" dirty="0"/>
          </a:p>
          <a:p>
            <a:endParaRPr lang="en-US" dirty="0"/>
          </a:p>
          <a:p>
            <a:r>
              <a:rPr lang="en-US" dirty="0"/>
              <a:t>Pointers: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Această</a:t>
            </a:r>
            <a:r>
              <a:rPr lang="en-US" dirty="0"/>
              <a:t> imagine </a:t>
            </a:r>
            <a:r>
              <a:rPr lang="en-US" dirty="0" err="1"/>
              <a:t>explică</a:t>
            </a:r>
            <a:r>
              <a:rPr lang="en-US" dirty="0"/>
              <a:t> </a:t>
            </a:r>
            <a:r>
              <a:rPr lang="en-US" dirty="0" err="1"/>
              <a:t>conceptul</a:t>
            </a:r>
            <a:r>
              <a:rPr lang="en-US" dirty="0"/>
              <a:t> de </a:t>
            </a:r>
            <a:r>
              <a:rPr lang="en-US" dirty="0" err="1"/>
              <a:t>pointeri</a:t>
            </a:r>
            <a:r>
              <a:rPr lang="en-US" dirty="0"/>
              <a:t> </a:t>
            </a:r>
            <a:r>
              <a:rPr lang="en-US" dirty="0" err="1"/>
              <a:t>în</a:t>
            </a:r>
            <a:r>
              <a:rPr lang="en-US" dirty="0"/>
              <a:t> </a:t>
            </a:r>
            <a:r>
              <a:rPr lang="en-US" dirty="0" err="1"/>
              <a:t>programare</a:t>
            </a:r>
            <a:r>
              <a:rPr lang="en-US" dirty="0"/>
              <a:t> (C/C++). </a:t>
            </a:r>
            <a:r>
              <a:rPr lang="en-US" dirty="0" err="1"/>
              <a:t>Avem</a:t>
            </a:r>
            <a:r>
              <a:rPr lang="en-US" dirty="0"/>
              <a:t> o </a:t>
            </a:r>
            <a:r>
              <a:rPr lang="en-US" dirty="0" err="1"/>
              <a:t>variabilă</a:t>
            </a:r>
            <a:r>
              <a:rPr lang="en-US" dirty="0"/>
              <a:t> int* </a:t>
            </a:r>
            <a:r>
              <a:rPr lang="en-US" dirty="0" err="1"/>
              <a:t>iar</a:t>
            </a:r>
            <a:r>
              <a:rPr lang="en-US" dirty="0"/>
              <a:t> </a:t>
            </a:r>
            <a:r>
              <a:rPr lang="en-US" dirty="0" err="1"/>
              <a:t>aceasta</a:t>
            </a:r>
            <a:r>
              <a:rPr lang="en-US" dirty="0"/>
              <a:t> </a:t>
            </a:r>
            <a:r>
              <a:rPr lang="en-US" dirty="0" err="1"/>
              <a:t>este</a:t>
            </a:r>
            <a:r>
              <a:rPr lang="en-US" dirty="0"/>
              <a:t> un pointer </a:t>
            </a:r>
            <a:r>
              <a:rPr lang="en-US" dirty="0" err="1"/>
              <a:t>către</a:t>
            </a:r>
            <a:r>
              <a:rPr lang="en-US" dirty="0"/>
              <a:t> un integer. </a:t>
            </a:r>
            <a:r>
              <a:rPr lang="en-US" dirty="0" err="1"/>
              <a:t>Pointerul</a:t>
            </a:r>
            <a:r>
              <a:rPr lang="en-US" dirty="0"/>
              <a:t> </a:t>
            </a:r>
            <a:r>
              <a:rPr lang="en-US" b="1" dirty="0" err="1"/>
              <a:t>ptr</a:t>
            </a:r>
            <a:r>
              <a:rPr lang="en-US" b="1" dirty="0"/>
              <a:t>,</a:t>
            </a:r>
            <a:r>
              <a:rPr lang="en-US" dirty="0"/>
              <a:t> </a:t>
            </a:r>
            <a:r>
              <a:rPr lang="en-US" dirty="0" err="1"/>
              <a:t>stochează</a:t>
            </a:r>
            <a:r>
              <a:rPr lang="en-US" dirty="0"/>
              <a:t> </a:t>
            </a:r>
            <a:r>
              <a:rPr lang="en-US" dirty="0" err="1"/>
              <a:t>adresa</a:t>
            </a:r>
            <a:r>
              <a:rPr lang="en-US" dirty="0"/>
              <a:t> de </a:t>
            </a:r>
            <a:r>
              <a:rPr lang="en-US" dirty="0" err="1"/>
              <a:t>memorie</a:t>
            </a:r>
            <a:r>
              <a:rPr lang="en-US" dirty="0"/>
              <a:t> a </a:t>
            </a:r>
            <a:r>
              <a:rPr lang="en-US" dirty="0" err="1"/>
              <a:t>variabilei</a:t>
            </a:r>
            <a:r>
              <a:rPr lang="en-US" dirty="0"/>
              <a:t> </a:t>
            </a:r>
            <a:r>
              <a:rPr lang="en-US" dirty="0" err="1"/>
              <a:t>i</a:t>
            </a:r>
            <a:r>
              <a:rPr lang="en-US" dirty="0"/>
              <a:t>, care </a:t>
            </a:r>
            <a:r>
              <a:rPr lang="en-US" dirty="0" err="1"/>
              <a:t>este</a:t>
            </a:r>
            <a:r>
              <a:rPr lang="en-US" dirty="0"/>
              <a:t> 0x7766. </a:t>
            </a:r>
            <a:r>
              <a:rPr lang="en-US" dirty="0" err="1"/>
              <a:t>Variabila</a:t>
            </a:r>
            <a:r>
              <a:rPr lang="en-US" dirty="0"/>
              <a:t> </a:t>
            </a:r>
            <a:r>
              <a:rPr lang="en-US" dirty="0" err="1"/>
              <a:t>i</a:t>
            </a:r>
            <a:r>
              <a:rPr lang="en-US" dirty="0"/>
              <a:t> </a:t>
            </a:r>
            <a:r>
              <a:rPr lang="en-US" dirty="0" err="1"/>
              <a:t>este</a:t>
            </a:r>
            <a:r>
              <a:rPr lang="en-US" dirty="0"/>
              <a:t> de tip int </a:t>
            </a:r>
            <a:r>
              <a:rPr lang="en-US" dirty="0" err="1"/>
              <a:t>și</a:t>
            </a:r>
            <a:r>
              <a:rPr lang="en-US" dirty="0"/>
              <a:t> are </a:t>
            </a:r>
            <a:r>
              <a:rPr lang="en-US" dirty="0" err="1"/>
              <a:t>valoarea</a:t>
            </a:r>
            <a:r>
              <a:rPr lang="en-US" dirty="0"/>
              <a:t> 4. </a:t>
            </a:r>
            <a:r>
              <a:rPr lang="en-US" dirty="0" err="1"/>
              <a:t>Săgețile</a:t>
            </a:r>
            <a:r>
              <a:rPr lang="en-US" dirty="0"/>
              <a:t> </a:t>
            </a:r>
            <a:r>
              <a:rPr lang="en-US" dirty="0" err="1"/>
              <a:t>indică</a:t>
            </a:r>
            <a:r>
              <a:rPr lang="en-US" dirty="0"/>
              <a:t> </a:t>
            </a:r>
            <a:r>
              <a:rPr lang="en-US" dirty="0" err="1"/>
              <a:t>relația</a:t>
            </a:r>
            <a:r>
              <a:rPr lang="en-US" dirty="0"/>
              <a:t>: </a:t>
            </a:r>
            <a:r>
              <a:rPr lang="en-US" b="1" dirty="0" err="1"/>
              <a:t>ptr</a:t>
            </a:r>
            <a:r>
              <a:rPr lang="en-US" dirty="0"/>
              <a:t> "</a:t>
            </a:r>
            <a:r>
              <a:rPr lang="en-US" dirty="0" err="1"/>
              <a:t>arată</a:t>
            </a:r>
            <a:r>
              <a:rPr lang="en-US" dirty="0"/>
              <a:t>" </a:t>
            </a:r>
            <a:r>
              <a:rPr lang="en-US" dirty="0" err="1"/>
              <a:t>către</a:t>
            </a:r>
            <a:r>
              <a:rPr lang="en-US" dirty="0"/>
              <a:t> </a:t>
            </a:r>
            <a:r>
              <a:rPr lang="en-US" dirty="0" err="1"/>
              <a:t>adresa</a:t>
            </a:r>
            <a:r>
              <a:rPr lang="en-US" dirty="0"/>
              <a:t> 0x7766, </a:t>
            </a:r>
            <a:r>
              <a:rPr lang="en-US" dirty="0" err="1"/>
              <a:t>unde</a:t>
            </a:r>
            <a:r>
              <a:rPr lang="en-US" dirty="0"/>
              <a:t> </a:t>
            </a:r>
            <a:r>
              <a:rPr lang="en-US" dirty="0" err="1"/>
              <a:t>este</a:t>
            </a:r>
            <a:r>
              <a:rPr lang="en-US" dirty="0"/>
              <a:t> </a:t>
            </a:r>
            <a:r>
              <a:rPr lang="en-US" dirty="0" err="1"/>
              <a:t>stocată</a:t>
            </a:r>
            <a:r>
              <a:rPr lang="en-US" dirty="0"/>
              <a:t> </a:t>
            </a:r>
            <a:r>
              <a:rPr lang="en-US" dirty="0" err="1"/>
              <a:t>valoarea</a:t>
            </a:r>
            <a:r>
              <a:rPr lang="en-US" dirty="0"/>
              <a:t> 4 a </a:t>
            </a:r>
            <a:r>
              <a:rPr lang="en-US" dirty="0" err="1"/>
              <a:t>variabilei</a:t>
            </a:r>
            <a:r>
              <a:rPr lang="en-US" dirty="0"/>
              <a:t> </a:t>
            </a:r>
            <a:r>
              <a:rPr lang="en-US" dirty="0" err="1"/>
              <a:t>i</a:t>
            </a:r>
            <a:r>
              <a:rPr lang="en-US" dirty="0"/>
              <a:t>.</a:t>
            </a:r>
          </a:p>
          <a:p>
            <a:endParaRPr lang="en-US" dirty="0"/>
          </a:p>
          <a:p>
            <a:endParaRPr lang="en-US" dirty="0"/>
          </a:p>
          <a:p>
            <a:endParaRPr lang="en-US" dirty="0"/>
          </a:p>
          <a:p>
            <a:endParaRPr lang="en-US" dirty="0"/>
          </a:p>
          <a:p>
            <a:r>
              <a:rPr lang="en-US" dirty="0"/>
              <a:t>Arrays</a:t>
            </a:r>
          </a:p>
          <a:p>
            <a:r>
              <a:rPr lang="en-US" dirty="0"/>
              <a:t>What are arrays?</a:t>
            </a:r>
          </a:p>
          <a:p>
            <a:endParaRPr lang="en-US" dirty="0"/>
          </a:p>
          <a:p>
            <a:r>
              <a:rPr lang="en-US" dirty="0"/>
              <a:t>An array is a collection of elements of the same data type, stored contiguously in memory.</a:t>
            </a:r>
          </a:p>
          <a:p>
            <a:endParaRPr lang="en-US" dirty="0"/>
          </a:p>
          <a:p>
            <a:r>
              <a:rPr lang="en-US" dirty="0"/>
              <a:t>Elements are accessed using an index, starting from 0.</a:t>
            </a:r>
          </a:p>
          <a:p>
            <a:endParaRPr lang="en-US" dirty="0"/>
          </a:p>
          <a:p>
            <a:r>
              <a:rPr lang="en-US" dirty="0"/>
              <a:t>Explained Diagram:</a:t>
            </a:r>
          </a:p>
          <a:p>
            <a:endParaRPr lang="en-US" dirty="0"/>
          </a:p>
          <a:p>
            <a:r>
              <a:rPr lang="en-US" dirty="0"/>
              <a:t>The diagram shows an array with 6 elements: [2, 4, 8, 12, 16, 18].</a:t>
            </a:r>
          </a:p>
          <a:p>
            <a:r>
              <a:rPr lang="en-US" dirty="0"/>
              <a:t>Indices are displayed below: 0, 1, 2, 3, 4, 5.</a:t>
            </a:r>
          </a:p>
          <a:p>
            <a:r>
              <a:rPr lang="en-US" dirty="0"/>
              <a:t>For example, the element at index 2 is 8 (i.e., array[2] = 8).</a:t>
            </a:r>
          </a:p>
          <a:p>
            <a:r>
              <a:rPr lang="en-US" dirty="0"/>
              <a:t>Each element occupies consecutive memory space. The total size of the array depends on the data type and number of elements. For instance, if the array is of type int (4 bytes per element), a 6-element array occupies 6 * 4 = 24 bytes.</a:t>
            </a:r>
          </a:p>
          <a:p>
            <a:r>
              <a:rPr lang="en-US" dirty="0"/>
              <a:t>Why are arrays useful?</a:t>
            </a:r>
          </a:p>
          <a:p>
            <a:endParaRPr lang="en-US" dirty="0"/>
          </a:p>
          <a:p>
            <a:r>
              <a:rPr lang="en-US" dirty="0"/>
              <a:t>They enable efficient storage and manipulation of multiple values of the same type (e.g., a list of student grades).</a:t>
            </a:r>
          </a:p>
          <a:p>
            <a:endParaRPr lang="en-US" dirty="0"/>
          </a:p>
          <a:p>
            <a:r>
              <a:rPr lang="en-US" dirty="0"/>
              <a:t>Functions</a:t>
            </a:r>
          </a:p>
          <a:p>
            <a:r>
              <a:rPr lang="en-US" dirty="0"/>
              <a:t>Structure of a Function:</a:t>
            </a:r>
          </a:p>
          <a:p>
            <a:endParaRPr lang="en-US" dirty="0"/>
          </a:p>
          <a:p>
            <a:r>
              <a:rPr lang="en-US" dirty="0"/>
              <a:t>Function Header: Includes the return type, function name, and parameters.</a:t>
            </a:r>
          </a:p>
          <a:p>
            <a:r>
              <a:rPr lang="en-US" dirty="0"/>
              <a:t>Example: int add(int x, int y)</a:t>
            </a:r>
          </a:p>
          <a:p>
            <a:r>
              <a:rPr lang="en-US" dirty="0"/>
              <a:t>int: Return type (returns an integer).</a:t>
            </a:r>
          </a:p>
          <a:p>
            <a:r>
              <a:rPr lang="en-US" dirty="0"/>
              <a:t>add: Function name.</a:t>
            </a:r>
          </a:p>
          <a:p>
            <a:r>
              <a:rPr lang="en-US" dirty="0"/>
              <a:t>(int x, int y): Parameters (two integers).</a:t>
            </a:r>
          </a:p>
          <a:p>
            <a:r>
              <a:rPr lang="en-US" dirty="0"/>
              <a:t>Function Body: Contains the instructions defining what the function does.</a:t>
            </a:r>
          </a:p>
          <a:p>
            <a:r>
              <a:rPr lang="en-US" dirty="0"/>
              <a:t>Return Statement: Specifies the value returned by the function.</a:t>
            </a:r>
          </a:p>
          <a:p>
            <a:r>
              <a:rPr lang="en-US" dirty="0"/>
              <a:t>Example: return(sum); returns the sum.</a:t>
            </a:r>
          </a:p>
          <a:p>
            <a:r>
              <a:rPr lang="en-US" dirty="0"/>
              <a:t>What is the main function?</a:t>
            </a:r>
          </a:p>
          <a:p>
            <a:endParaRPr lang="en-US" dirty="0"/>
          </a:p>
          <a:p>
            <a:r>
              <a:rPr lang="en-US" dirty="0"/>
              <a:t>The main function is the entry point of a C program. Execution starts here.</a:t>
            </a:r>
          </a:p>
          <a:p>
            <a:r>
              <a:rPr lang="en-US" dirty="0"/>
              <a:t>It is mandatory; without it, the program won’t run.</a:t>
            </a:r>
          </a:p>
          <a:p>
            <a:r>
              <a:rPr lang="en-US" dirty="0"/>
              <a:t>Declaration of main:</a:t>
            </a:r>
          </a:p>
          <a:p>
            <a:endParaRPr lang="en-US" dirty="0"/>
          </a:p>
          <a:p>
            <a:r>
              <a:rPr lang="en-US" dirty="0"/>
              <a:t>Common forms include:</a:t>
            </a:r>
          </a:p>
          <a:p>
            <a:endParaRPr lang="en-US" dirty="0"/>
          </a:p>
          <a:p>
            <a:r>
              <a:rPr lang="en-US" dirty="0"/>
              <a:t>int main(void): Takes no parameters, returns an int (usually 0 to indicate success).</a:t>
            </a:r>
          </a:p>
          <a:p>
            <a:r>
              <a:rPr lang="en-US" dirty="0"/>
              <a:t>int main(int </a:t>
            </a:r>
            <a:r>
              <a:rPr lang="en-US" dirty="0" err="1"/>
              <a:t>argc</a:t>
            </a:r>
            <a:r>
              <a:rPr lang="en-US" dirty="0"/>
              <a:t>, char *</a:t>
            </a:r>
            <a:r>
              <a:rPr lang="en-US" dirty="0" err="1"/>
              <a:t>argv</a:t>
            </a:r>
            <a:r>
              <a:rPr lang="en-US" dirty="0"/>
              <a:t>[]): Accepts command-line arguments (</a:t>
            </a:r>
            <a:r>
              <a:rPr lang="en-US" dirty="0" err="1"/>
              <a:t>argc</a:t>
            </a:r>
            <a:r>
              <a:rPr lang="en-US" dirty="0"/>
              <a:t> = argument count, </a:t>
            </a:r>
            <a:r>
              <a:rPr lang="en-US" dirty="0" err="1"/>
              <a:t>argv</a:t>
            </a:r>
            <a:r>
              <a:rPr lang="en-US" dirty="0"/>
              <a:t> = argument vector).</a:t>
            </a:r>
          </a:p>
          <a:p>
            <a:r>
              <a:rPr lang="en-US" dirty="0"/>
              <a:t>void main(void): Shown in the diagram, less standard, indicates no return value and no parameters.</a:t>
            </a:r>
          </a:p>
          <a:p>
            <a:r>
              <a:rPr lang="en-US" dirty="0"/>
              <a:t>Note: In modern C standards (C99 and later), int main(void) is preferred, as the operating system expects a return code (e.g., return 0;).</a:t>
            </a:r>
          </a:p>
          <a:p>
            <a:endParaRPr lang="en-US" dirty="0"/>
          </a:p>
          <a:p>
            <a:endParaRPr lang="en-US" dirty="0"/>
          </a:p>
          <a:p>
            <a:r>
              <a:rPr lang="en-US" dirty="0"/>
              <a:t>Pointers: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image explains the concept of pointers in programming (C/C++). We have a variable int* </a:t>
            </a:r>
            <a:r>
              <a:rPr lang="en-US" dirty="0" err="1"/>
              <a:t>ptr</a:t>
            </a:r>
            <a:r>
              <a:rPr lang="en-US" dirty="0"/>
              <a:t>, which is a pointer to an integer. The pointer </a:t>
            </a:r>
            <a:r>
              <a:rPr lang="en-US" dirty="0" err="1"/>
              <a:t>ptr</a:t>
            </a:r>
            <a:r>
              <a:rPr lang="en-US" dirty="0"/>
              <a:t> stores the memory address of the variable </a:t>
            </a:r>
            <a:r>
              <a:rPr lang="en-US" dirty="0" err="1"/>
              <a:t>i</a:t>
            </a:r>
            <a:r>
              <a:rPr lang="en-US" dirty="0"/>
              <a:t>, which is 0x7766. The variable </a:t>
            </a:r>
            <a:r>
              <a:rPr lang="en-US" dirty="0" err="1"/>
              <a:t>i</a:t>
            </a:r>
            <a:r>
              <a:rPr lang="en-US" dirty="0"/>
              <a:t> is of type int and holds the value 4. The arrows show the relationship: </a:t>
            </a:r>
            <a:r>
              <a:rPr lang="en-US" dirty="0" err="1"/>
              <a:t>ptr</a:t>
            </a:r>
            <a:r>
              <a:rPr lang="en-US" dirty="0"/>
              <a:t> "points to" the address 0x7766, where the value 4 of the variable </a:t>
            </a:r>
            <a:r>
              <a:rPr lang="en-US" dirty="0" err="1"/>
              <a:t>i</a:t>
            </a:r>
            <a:r>
              <a:rPr lang="en-US" dirty="0"/>
              <a:t> is stored.</a:t>
            </a:r>
          </a:p>
          <a:p>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10</a:t>
            </a:fld>
            <a:endParaRPr lang="en-US"/>
          </a:p>
        </p:txBody>
      </p:sp>
    </p:spTree>
    <p:extLst>
      <p:ext uri="{BB962C8B-B14F-4D97-AF65-F5344CB8AC3E}">
        <p14:creationId xmlns:p14="http://schemas.microsoft.com/office/powerpoint/2010/main" val="14620815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une noua">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2627870" y="4470011"/>
            <a:ext cx="5954066" cy="1194650"/>
          </a:xfrm>
          <a:prstGeom prst="rect">
            <a:avLst/>
          </a:prstGeom>
        </p:spPr>
        <p:txBody>
          <a:bodyPr wrap="none" anchor="t">
            <a:normAutofit/>
          </a:bodyPr>
          <a:lstStyle>
            <a:lvl1pPr algn="l">
              <a:defRPr sz="5400" b="0" spc="-225" baseline="0">
                <a:solidFill>
                  <a:schemeClr val="accent6"/>
                </a:solidFill>
                <a:effectLst>
                  <a:outerShdw blurRad="50800" dist="38100" dir="2700000" algn="tl" rotWithShape="0">
                    <a:prstClr val="black">
                      <a:alpha val="40000"/>
                    </a:prstClr>
                  </a:outerShdw>
                </a:effectLst>
                <a:latin typeface="+mj-lt"/>
              </a:defRPr>
            </a:lvl1pPr>
          </a:lstStyle>
          <a:p>
            <a:r>
              <a:rPr lang="en-US" dirty="0"/>
              <a:t>Linux and Unix basics</a:t>
            </a:r>
          </a:p>
        </p:txBody>
      </p:sp>
      <p:cxnSp>
        <p:nvCxnSpPr>
          <p:cNvPr id="9" name="Straight Connector 8"/>
          <p:cNvCxnSpPr/>
          <p:nvPr userDrawn="1"/>
        </p:nvCxnSpPr>
        <p:spPr>
          <a:xfrm>
            <a:off x="2627870" y="5696676"/>
            <a:ext cx="5954066"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6185" y="4425688"/>
            <a:ext cx="1949335" cy="1949335"/>
          </a:xfrm>
          <a:prstGeom prst="rect">
            <a:avLst/>
          </a:prstGeom>
        </p:spPr>
      </p:pic>
      <p:sp>
        <p:nvSpPr>
          <p:cNvPr id="4" name="TextBox 3">
            <a:extLst>
              <a:ext uri="{FF2B5EF4-FFF2-40B4-BE49-F238E27FC236}">
                <a16:creationId xmlns:a16="http://schemas.microsoft.com/office/drawing/2014/main" id="{678BF2D4-2250-CEE2-97C2-4C892F50972A}"/>
              </a:ext>
            </a:extLst>
          </p:cNvPr>
          <p:cNvSpPr txBox="1"/>
          <p:nvPr userDrawn="1"/>
        </p:nvSpPr>
        <p:spPr>
          <a:xfrm>
            <a:off x="2627870" y="5728692"/>
            <a:ext cx="4541628" cy="646331"/>
          </a:xfrm>
          <a:prstGeom prst="rect">
            <a:avLst/>
          </a:prstGeom>
          <a:noFill/>
        </p:spPr>
        <p:txBody>
          <a:bodyPr wrap="none" rtlCol="0">
            <a:spAutoFit/>
          </a:bodyPr>
          <a:lstStyle/>
          <a:p>
            <a:r>
              <a:rPr lang="en-US" sz="2000" dirty="0">
                <a:solidFill>
                  <a:schemeClr val="tx2"/>
                </a:solidFill>
                <a:effectLst>
                  <a:outerShdw blurRad="50800" dist="38100" dir="2700000" algn="tl" rotWithShape="0">
                    <a:prstClr val="black">
                      <a:alpha val="40000"/>
                    </a:prstClr>
                  </a:outerShdw>
                </a:effectLst>
                <a:latin typeface="+mj-lt"/>
              </a:rPr>
              <a:t>Faculty of Mathematics and Computer Science</a:t>
            </a:r>
          </a:p>
          <a:p>
            <a:r>
              <a:rPr lang="ro-RO" sz="1600" dirty="0">
                <a:solidFill>
                  <a:schemeClr val="tx1"/>
                </a:solidFill>
                <a:effectLst>
                  <a:outerShdw blurRad="50800" dist="38100" dir="2700000" algn="tl" rotWithShape="0">
                    <a:prstClr val="black">
                      <a:alpha val="40000"/>
                    </a:prstClr>
                  </a:outerShdw>
                </a:effectLst>
                <a:latin typeface="+mj-lt"/>
              </a:rPr>
              <a:t>Babeș-Bolyai University</a:t>
            </a:r>
            <a:endParaRPr lang="en-US" sz="1600" dirty="0">
              <a:solidFill>
                <a:schemeClr val="tx1"/>
              </a:solidFill>
            </a:endParaRPr>
          </a:p>
        </p:txBody>
      </p:sp>
    </p:spTree>
    <p:extLst>
      <p:ext uri="{BB962C8B-B14F-4D97-AF65-F5344CB8AC3E}">
        <p14:creationId xmlns:p14="http://schemas.microsoft.com/office/powerpoint/2010/main" val="1164989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arte de vizita">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7745" y="2277540"/>
            <a:ext cx="8394192" cy="2511835"/>
          </a:xfrm>
          <a:prstGeom prst="rect">
            <a:avLst/>
          </a:prstGeom>
        </p:spPr>
        <p:txBody>
          <a:bodyPr anchor="b">
            <a:normAutofit/>
          </a:bodyPr>
          <a:lstStyle>
            <a:lvl1pPr>
              <a:defRPr sz="4050">
                <a:solidFill>
                  <a:schemeClr val="tx1"/>
                </a:solidFill>
                <a:effectLst>
                  <a:outerShdw blurRad="50800" dist="38100" dir="2700000" algn="tl" rotWithShape="0">
                    <a:prstClr val="black">
                      <a:alpha val="40000"/>
                    </a:prstClr>
                  </a:outerShdw>
                </a:effectLst>
              </a:defRPr>
            </a:lvl1pPr>
          </a:lstStyle>
          <a:p>
            <a:r>
              <a:rPr lang="ro-RO" dirty="0"/>
              <a:t>New section title</a:t>
            </a:r>
            <a:endParaRPr lang="en-US" dirty="0"/>
          </a:p>
        </p:txBody>
      </p:sp>
      <p:sp>
        <p:nvSpPr>
          <p:cNvPr id="4" name="Text Placeholder 3"/>
          <p:cNvSpPr>
            <a:spLocks noGrp="1"/>
          </p:cNvSpPr>
          <p:nvPr>
            <p:ph type="body" sz="half" idx="2" hasCustomPrompt="1"/>
          </p:nvPr>
        </p:nvSpPr>
        <p:spPr>
          <a:xfrm>
            <a:off x="187744" y="5040051"/>
            <a:ext cx="8394192" cy="1140644"/>
          </a:xfrm>
          <a:prstGeom prst="rect">
            <a:avLst/>
          </a:prstGeom>
        </p:spPr>
        <p:txBody>
          <a:bodyPr anchor="t"/>
          <a:lstStyle>
            <a:lvl1pPr marL="0" indent="0">
              <a:buNone/>
              <a:defRPr sz="1200">
                <a:solidFill>
                  <a:schemeClr val="tx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ro-RO" dirty="0"/>
              <a:t>Description</a:t>
            </a:r>
            <a:endParaRPr lang="en-US" dirty="0"/>
          </a:p>
        </p:txBody>
      </p:sp>
      <p:cxnSp>
        <p:nvCxnSpPr>
          <p:cNvPr id="8" name="Straight Connector 7"/>
          <p:cNvCxnSpPr/>
          <p:nvPr userDrawn="1"/>
        </p:nvCxnSpPr>
        <p:spPr>
          <a:xfrm>
            <a:off x="187744" y="4867057"/>
            <a:ext cx="3691803"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60954" y="257695"/>
            <a:ext cx="1620982" cy="1620982"/>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050375" y="19528"/>
            <a:ext cx="1508760" cy="2133914"/>
          </a:xfrm>
          <a:prstGeom prst="rect">
            <a:avLst/>
          </a:prstGeom>
        </p:spPr>
      </p:pic>
    </p:spTree>
    <p:extLst>
      <p:ext uri="{BB962C8B-B14F-4D97-AF65-F5344CB8AC3E}">
        <p14:creationId xmlns:p14="http://schemas.microsoft.com/office/powerpoint/2010/main" val="2567365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inut pe 3 coloa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Title 1"/>
          <p:cNvSpPr>
            <a:spLocks noGrp="1"/>
          </p:cNvSpPr>
          <p:nvPr>
            <p:ph type="title"/>
          </p:nvPr>
        </p:nvSpPr>
        <p:spPr>
          <a:xfrm>
            <a:off x="187744" y="914400"/>
            <a:ext cx="8742071" cy="776287"/>
          </a:xfrm>
          <a:prstGeom prst="rect">
            <a:avLst/>
          </a:prstGeom>
        </p:spPr>
        <p:txBody>
          <a:bodyPr/>
          <a:lstStyle>
            <a:lvl1pPr>
              <a:defRPr>
                <a:solidFill>
                  <a:schemeClr val="bg1"/>
                </a:solidFill>
              </a:defRPr>
            </a:lvl1pPr>
          </a:lstStyle>
          <a:p>
            <a:r>
              <a:rPr lang="en-US" dirty="0"/>
              <a:t>Click to edit Master title style</a:t>
            </a:r>
          </a:p>
        </p:txBody>
      </p:sp>
      <p:sp>
        <p:nvSpPr>
          <p:cNvPr id="7" name="Text Placeholder 2"/>
          <p:cNvSpPr>
            <a:spLocks noGrp="1"/>
          </p:cNvSpPr>
          <p:nvPr>
            <p:ph type="body" idx="1"/>
          </p:nvPr>
        </p:nvSpPr>
        <p:spPr>
          <a:xfrm>
            <a:off x="187745" y="1844760"/>
            <a:ext cx="2743200" cy="576262"/>
          </a:xfrm>
          <a:prstGeom prst="rect">
            <a:avLst/>
          </a:prstGeom>
          <a:solidFill>
            <a:schemeClr val="accent1"/>
          </a:solidFill>
        </p:spPr>
        <p:txBody>
          <a:bodyPr anchor="ctr">
            <a:noAutofit/>
          </a:bodyPr>
          <a:lstStyle>
            <a:lvl1pPr marL="0" indent="0" algn="ctr">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Edit Master text styles</a:t>
            </a:r>
          </a:p>
        </p:txBody>
      </p:sp>
      <p:sp>
        <p:nvSpPr>
          <p:cNvPr id="8" name="Text Placeholder 3"/>
          <p:cNvSpPr>
            <a:spLocks noGrp="1"/>
          </p:cNvSpPr>
          <p:nvPr>
            <p:ph type="body" sz="half" idx="15"/>
          </p:nvPr>
        </p:nvSpPr>
        <p:spPr>
          <a:xfrm>
            <a:off x="202381" y="2530560"/>
            <a:ext cx="2743200" cy="3589338"/>
          </a:xfrm>
          <a:prstGeom prst="rect">
            <a:avLst/>
          </a:prstGeom>
        </p:spPr>
        <p:txBody>
          <a:bodyPr anchor="t">
            <a:normAutofit/>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Edit Master text styles</a:t>
            </a:r>
          </a:p>
        </p:txBody>
      </p:sp>
      <p:sp>
        <p:nvSpPr>
          <p:cNvPr id="9" name="Text Placeholder 4"/>
          <p:cNvSpPr>
            <a:spLocks noGrp="1"/>
          </p:cNvSpPr>
          <p:nvPr>
            <p:ph type="body" sz="quarter" idx="3"/>
          </p:nvPr>
        </p:nvSpPr>
        <p:spPr>
          <a:xfrm>
            <a:off x="3198455" y="1838710"/>
            <a:ext cx="2743200" cy="576262"/>
          </a:xfrm>
          <a:prstGeom prst="rect">
            <a:avLst/>
          </a:prstGeom>
          <a:solidFill>
            <a:schemeClr val="accent1"/>
          </a:solidFill>
        </p:spPr>
        <p:txBody>
          <a:bodyPr vert="horz" lIns="91440" tIns="45720" rIns="91440" bIns="45720" rtlCol="0" anchor="ctr">
            <a:noAutofit/>
          </a:bodyPr>
          <a:lstStyle>
            <a:lvl1pPr algn="ctr">
              <a:buNone/>
              <a:defRPr lang="en-US" sz="1800" b="0">
                <a:solidFill>
                  <a:schemeClr val="tx1"/>
                </a:solidFill>
              </a:defRPr>
            </a:lvl1pPr>
          </a:lstStyle>
          <a:p>
            <a:pPr marL="0" lvl="0" indent="0">
              <a:buNone/>
            </a:pPr>
            <a:r>
              <a:rPr lang="en-US" dirty="0"/>
              <a:t>Edit Master text styles</a:t>
            </a:r>
          </a:p>
        </p:txBody>
      </p:sp>
      <p:sp>
        <p:nvSpPr>
          <p:cNvPr id="10" name="Text Placeholder 3"/>
          <p:cNvSpPr>
            <a:spLocks noGrp="1"/>
          </p:cNvSpPr>
          <p:nvPr>
            <p:ph type="body" sz="half" idx="16"/>
          </p:nvPr>
        </p:nvSpPr>
        <p:spPr>
          <a:xfrm>
            <a:off x="3190541" y="2524510"/>
            <a:ext cx="2743200" cy="3589338"/>
          </a:xfrm>
          <a:prstGeom prst="rect">
            <a:avLst/>
          </a:prstGeom>
        </p:spPr>
        <p:txBody>
          <a:bodyPr anchor="t">
            <a:normAutofit/>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11" name="Text Placeholder 4"/>
          <p:cNvSpPr>
            <a:spLocks noGrp="1"/>
          </p:cNvSpPr>
          <p:nvPr>
            <p:ph type="body" sz="quarter" idx="13"/>
          </p:nvPr>
        </p:nvSpPr>
        <p:spPr>
          <a:xfrm>
            <a:off x="6186615" y="1838710"/>
            <a:ext cx="2743200" cy="576262"/>
          </a:xfrm>
          <a:prstGeom prst="rect">
            <a:avLst/>
          </a:prstGeom>
          <a:solidFill>
            <a:schemeClr val="accent1"/>
          </a:solidFill>
        </p:spPr>
        <p:txBody>
          <a:bodyPr vert="horz" lIns="91440" tIns="45720" rIns="91440" bIns="45720" rtlCol="0" anchor="ctr">
            <a:noAutofit/>
          </a:bodyPr>
          <a:lstStyle>
            <a:lvl1pPr algn="ctr">
              <a:buNone/>
              <a:defRPr lang="en-US" sz="1800" b="0" dirty="0">
                <a:solidFill>
                  <a:schemeClr val="tx1"/>
                </a:solidFill>
              </a:defRPr>
            </a:lvl1pPr>
          </a:lstStyle>
          <a:p>
            <a:pPr marL="0" lvl="0" indent="0">
              <a:buNone/>
            </a:pPr>
            <a:r>
              <a:rPr lang="en-US" dirty="0"/>
              <a:t>Edit Master text styles</a:t>
            </a:r>
          </a:p>
        </p:txBody>
      </p:sp>
      <p:sp>
        <p:nvSpPr>
          <p:cNvPr id="12" name="Text Placeholder 3"/>
          <p:cNvSpPr>
            <a:spLocks noGrp="1"/>
          </p:cNvSpPr>
          <p:nvPr>
            <p:ph type="body" sz="half" idx="17"/>
          </p:nvPr>
        </p:nvSpPr>
        <p:spPr>
          <a:xfrm>
            <a:off x="6186615" y="2524510"/>
            <a:ext cx="2743200" cy="3589338"/>
          </a:xfrm>
          <a:prstGeom prst="rect">
            <a:avLst/>
          </a:prstGeom>
        </p:spPr>
        <p:txBody>
          <a:bodyPr anchor="t">
            <a:normAutofit/>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3" name="Date Placeholder 2"/>
          <p:cNvSpPr>
            <a:spLocks noGrp="1"/>
          </p:cNvSpPr>
          <p:nvPr>
            <p:ph type="dt" sz="half" idx="10"/>
          </p:nvPr>
        </p:nvSpPr>
        <p:spPr>
          <a:xfrm>
            <a:off x="192422" y="6356351"/>
            <a:ext cx="2057400" cy="365125"/>
          </a:xfrm>
          <a:prstGeom prst="rect">
            <a:avLst/>
          </a:prstGeom>
        </p:spPr>
        <p:txBody>
          <a:bodyPr/>
          <a:lstStyle>
            <a:lvl1pPr>
              <a:defRPr>
                <a:solidFill>
                  <a:schemeClr val="bg1"/>
                </a:solidFill>
              </a:defRPr>
            </a:lvl1pPr>
          </a:lstStyle>
          <a:p>
            <a:fld id="{9AB29B2E-114B-4053-86F0-A402057E9421}" type="datetime1">
              <a:rPr lang="en-US" smtClean="0"/>
              <a:t>4/14/2025</a:t>
            </a:fld>
            <a:endParaRPr lang="en-US" dirty="0"/>
          </a:p>
        </p:txBody>
      </p:sp>
      <p:sp>
        <p:nvSpPr>
          <p:cNvPr id="5" name="Slide Number Placeholder 4"/>
          <p:cNvSpPr>
            <a:spLocks noGrp="1"/>
          </p:cNvSpPr>
          <p:nvPr>
            <p:ph type="sldNum" sz="quarter" idx="12"/>
          </p:nvPr>
        </p:nvSpPr>
        <p:spPr>
          <a:xfrm>
            <a:off x="6872416" y="6361329"/>
            <a:ext cx="2057400" cy="365125"/>
          </a:xfrm>
          <a:prstGeom prst="rect">
            <a:avLst/>
          </a:prstGeom>
        </p:spPr>
        <p:txBody>
          <a:bodyPr/>
          <a:lstStyle>
            <a:lvl1pPr>
              <a:defRPr>
                <a:solidFill>
                  <a:schemeClr val="bg1"/>
                </a:solidFill>
              </a:defRPr>
            </a:lvl1pPr>
          </a:lstStyle>
          <a:p>
            <a:fld id="{F15DF4B7-D390-4743-BC4A-39E252620E6B}" type="slidenum">
              <a:rPr lang="en-US" smtClean="0"/>
              <a:pPr/>
              <a:t>‹#›</a:t>
            </a:fld>
            <a:endParaRPr lang="en-US" dirty="0"/>
          </a:p>
        </p:txBody>
      </p:sp>
      <p:sp>
        <p:nvSpPr>
          <p:cNvPr id="13" name="Rectangle 12"/>
          <p:cNvSpPr/>
          <p:nvPr userDrawn="1"/>
        </p:nvSpPr>
        <p:spPr>
          <a:xfrm>
            <a:off x="0" y="-2"/>
            <a:ext cx="9144000" cy="615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userDrawn="1"/>
        </p:nvSpPr>
        <p:spPr>
          <a:xfrm>
            <a:off x="192421" y="-2"/>
            <a:ext cx="8737395" cy="615553"/>
          </a:xfrm>
          <a:prstGeom prst="rect">
            <a:avLst/>
          </a:prstGeom>
          <a:solidFill>
            <a:srgbClr val="00417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t>Faculty of Mathematics and Computer Science</a:t>
            </a:r>
            <a:b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br>
            <a:r>
              <a:rPr lang="en-US" sz="1600" kern="1200" dirty="0">
                <a:solidFill>
                  <a:schemeClr val="tx1"/>
                </a:solidFill>
                <a:effectLst>
                  <a:outerShdw blurRad="50800" dist="38100" dir="2700000" algn="tl" rotWithShape="0">
                    <a:prstClr val="black">
                      <a:alpha val="40000"/>
                    </a:prstClr>
                  </a:outerShdw>
                </a:effectLst>
                <a:latin typeface="+mj-lt"/>
                <a:ea typeface="+mn-ea"/>
                <a:cs typeface="+mn-cs"/>
              </a:rPr>
              <a:t>Babeș-Bolyai University</a:t>
            </a:r>
            <a:endParaRPr lang="en-US" sz="1800" kern="1200" dirty="0">
              <a:solidFill>
                <a:schemeClr val="tx1"/>
              </a:solidFill>
              <a:effectLst>
                <a:outerShdw blurRad="50800" dist="38100" dir="2700000" algn="tl" rotWithShape="0">
                  <a:prstClr val="black">
                    <a:alpha val="40000"/>
                  </a:prstClr>
                </a:outerShdw>
              </a:effectLst>
              <a:latin typeface="+mj-lt"/>
              <a:ea typeface="+mn-ea"/>
              <a:cs typeface="+mn-cs"/>
            </a:endParaRPr>
          </a:p>
        </p:txBody>
      </p:sp>
    </p:spTree>
    <p:extLst>
      <p:ext uri="{BB962C8B-B14F-4D97-AF65-F5344CB8AC3E}">
        <p14:creationId xmlns:p14="http://schemas.microsoft.com/office/powerpoint/2010/main" val="12976471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inut pe 3 coloane cu imagin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ext Placeholder 2"/>
          <p:cNvSpPr>
            <a:spLocks noGrp="1"/>
          </p:cNvSpPr>
          <p:nvPr>
            <p:ph type="body" idx="1"/>
          </p:nvPr>
        </p:nvSpPr>
        <p:spPr>
          <a:xfrm>
            <a:off x="187745" y="3731836"/>
            <a:ext cx="2743200" cy="576262"/>
          </a:xfrm>
          <a:prstGeom prst="rect">
            <a:avLst/>
          </a:prstGeom>
        </p:spPr>
        <p:txBody>
          <a:bodyPr anchor="ctr">
            <a:noAutofit/>
          </a:bodyPr>
          <a:lstStyle>
            <a:lvl1pPr marL="0" indent="0" algn="ctr">
              <a:buNone/>
              <a:defRPr sz="1800" b="0">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Edit Master text styles</a:t>
            </a:r>
          </a:p>
        </p:txBody>
      </p:sp>
      <p:sp>
        <p:nvSpPr>
          <p:cNvPr id="20" name="Picture Placeholder 2"/>
          <p:cNvSpPr>
            <a:spLocks noGrp="1" noChangeAspect="1"/>
          </p:cNvSpPr>
          <p:nvPr>
            <p:ph type="pic" idx="15"/>
          </p:nvPr>
        </p:nvSpPr>
        <p:spPr>
          <a:xfrm>
            <a:off x="187745" y="1690687"/>
            <a:ext cx="2743200" cy="189594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solidFill>
                  <a:schemeClr val="bg1"/>
                </a:solidFill>
              </a:defRPr>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dirty="0"/>
              <a:t>Click icon to add picture</a:t>
            </a:r>
          </a:p>
        </p:txBody>
      </p:sp>
      <p:sp>
        <p:nvSpPr>
          <p:cNvPr id="21" name="Text Placeholder 3"/>
          <p:cNvSpPr>
            <a:spLocks noGrp="1"/>
          </p:cNvSpPr>
          <p:nvPr>
            <p:ph type="body" sz="half" idx="18"/>
          </p:nvPr>
        </p:nvSpPr>
        <p:spPr>
          <a:xfrm>
            <a:off x="187745" y="4308099"/>
            <a:ext cx="2743200" cy="1903231"/>
          </a:xfrm>
          <a:prstGeom prst="rect">
            <a:avLst/>
          </a:prstGeom>
        </p:spPr>
        <p:txBody>
          <a:bodyPr anchor="t">
            <a:normAutofit/>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Edit Master text styles</a:t>
            </a:r>
          </a:p>
        </p:txBody>
      </p:sp>
      <p:sp>
        <p:nvSpPr>
          <p:cNvPr id="22" name="Text Placeholder 4"/>
          <p:cNvSpPr>
            <a:spLocks noGrp="1"/>
          </p:cNvSpPr>
          <p:nvPr>
            <p:ph type="body" sz="quarter" idx="3"/>
          </p:nvPr>
        </p:nvSpPr>
        <p:spPr>
          <a:xfrm>
            <a:off x="3186581" y="3733117"/>
            <a:ext cx="2743200" cy="576262"/>
          </a:xfrm>
          <a:prstGeom prst="rect">
            <a:avLst/>
          </a:prstGeom>
        </p:spPr>
        <p:txBody>
          <a:bodyPr anchor="ctr">
            <a:noAutofit/>
          </a:bodyPr>
          <a:lstStyle>
            <a:lvl1pPr marL="0" indent="0" algn="ctr">
              <a:buNone/>
              <a:defRPr sz="1800" b="0">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Edit Master text styles</a:t>
            </a:r>
          </a:p>
        </p:txBody>
      </p:sp>
      <p:sp>
        <p:nvSpPr>
          <p:cNvPr id="23" name="Picture Placeholder 2"/>
          <p:cNvSpPr>
            <a:spLocks noGrp="1" noChangeAspect="1"/>
          </p:cNvSpPr>
          <p:nvPr>
            <p:ph type="pic" idx="21"/>
          </p:nvPr>
        </p:nvSpPr>
        <p:spPr>
          <a:xfrm>
            <a:off x="3186580" y="1691968"/>
            <a:ext cx="2743200" cy="19021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solidFill>
                  <a:schemeClr val="bg1"/>
                </a:solidFill>
              </a:defRPr>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dirty="0"/>
              <a:t>Click icon to add picture</a:t>
            </a:r>
          </a:p>
        </p:txBody>
      </p:sp>
      <p:sp>
        <p:nvSpPr>
          <p:cNvPr id="24" name="Text Placeholder 3"/>
          <p:cNvSpPr>
            <a:spLocks noGrp="1"/>
          </p:cNvSpPr>
          <p:nvPr>
            <p:ph type="body" sz="half" idx="19"/>
          </p:nvPr>
        </p:nvSpPr>
        <p:spPr>
          <a:xfrm>
            <a:off x="3185565" y="4309378"/>
            <a:ext cx="2743200" cy="1901952"/>
          </a:xfrm>
          <a:prstGeom prst="rect">
            <a:avLst/>
          </a:prstGeom>
        </p:spPr>
        <p:txBody>
          <a:bodyPr anchor="t">
            <a:normAutofit/>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Edit Master text styles</a:t>
            </a:r>
          </a:p>
        </p:txBody>
      </p:sp>
      <p:sp>
        <p:nvSpPr>
          <p:cNvPr id="25" name="Text Placeholder 4"/>
          <p:cNvSpPr>
            <a:spLocks noGrp="1"/>
          </p:cNvSpPr>
          <p:nvPr>
            <p:ph type="body" sz="quarter" idx="13"/>
          </p:nvPr>
        </p:nvSpPr>
        <p:spPr>
          <a:xfrm>
            <a:off x="6186617" y="3726704"/>
            <a:ext cx="2743200" cy="576262"/>
          </a:xfrm>
          <a:prstGeom prst="rect">
            <a:avLst/>
          </a:prstGeom>
        </p:spPr>
        <p:txBody>
          <a:bodyPr anchor="ctr">
            <a:noAutofit/>
          </a:bodyPr>
          <a:lstStyle>
            <a:lvl1pPr marL="0" indent="0" algn="ctr">
              <a:buNone/>
              <a:defRPr sz="1800" b="0">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Edit Master text styles</a:t>
            </a:r>
          </a:p>
        </p:txBody>
      </p:sp>
      <p:sp>
        <p:nvSpPr>
          <p:cNvPr id="26" name="Picture Placeholder 2"/>
          <p:cNvSpPr>
            <a:spLocks noGrp="1" noChangeAspect="1"/>
          </p:cNvSpPr>
          <p:nvPr>
            <p:ph type="pic" idx="22"/>
          </p:nvPr>
        </p:nvSpPr>
        <p:spPr>
          <a:xfrm>
            <a:off x="6186616" y="1685555"/>
            <a:ext cx="2743200" cy="190108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solidFill>
                  <a:schemeClr val="bg1"/>
                </a:solidFill>
              </a:defRPr>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dirty="0"/>
              <a:t>Click icon to add picture</a:t>
            </a:r>
          </a:p>
        </p:txBody>
      </p:sp>
      <p:sp>
        <p:nvSpPr>
          <p:cNvPr id="27" name="Text Placeholder 3"/>
          <p:cNvSpPr>
            <a:spLocks noGrp="1"/>
          </p:cNvSpPr>
          <p:nvPr>
            <p:ph type="body" sz="half" idx="20"/>
          </p:nvPr>
        </p:nvSpPr>
        <p:spPr>
          <a:xfrm>
            <a:off x="6186524" y="4302963"/>
            <a:ext cx="2743200" cy="1901952"/>
          </a:xfrm>
          <a:prstGeom prst="rect">
            <a:avLst/>
          </a:prstGeom>
        </p:spPr>
        <p:txBody>
          <a:bodyPr anchor="t">
            <a:normAutofit/>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3" name="Date Placeholder 2"/>
          <p:cNvSpPr>
            <a:spLocks noGrp="1"/>
          </p:cNvSpPr>
          <p:nvPr>
            <p:ph type="dt" sz="half" idx="10"/>
          </p:nvPr>
        </p:nvSpPr>
        <p:spPr>
          <a:xfrm>
            <a:off x="192422" y="6356351"/>
            <a:ext cx="2057400" cy="365125"/>
          </a:xfrm>
          <a:prstGeom prst="rect">
            <a:avLst/>
          </a:prstGeom>
        </p:spPr>
        <p:txBody>
          <a:bodyPr/>
          <a:lstStyle>
            <a:lvl1pPr>
              <a:defRPr>
                <a:solidFill>
                  <a:schemeClr val="bg1"/>
                </a:solidFill>
              </a:defRPr>
            </a:lvl1pPr>
          </a:lstStyle>
          <a:p>
            <a:fld id="{10C98F3E-723A-4C83-8704-B8A57281B56A}" type="datetime1">
              <a:rPr lang="en-US" smtClean="0"/>
              <a:t>4/14/2025</a:t>
            </a:fld>
            <a:endParaRPr lang="en-US" dirty="0"/>
          </a:p>
        </p:txBody>
      </p:sp>
      <p:sp>
        <p:nvSpPr>
          <p:cNvPr id="5" name="Slide Number Placeholder 4"/>
          <p:cNvSpPr>
            <a:spLocks noGrp="1"/>
          </p:cNvSpPr>
          <p:nvPr>
            <p:ph type="sldNum" sz="quarter" idx="12"/>
          </p:nvPr>
        </p:nvSpPr>
        <p:spPr>
          <a:xfrm>
            <a:off x="6872416" y="6361329"/>
            <a:ext cx="2057400" cy="365125"/>
          </a:xfrm>
          <a:prstGeom prst="rect">
            <a:avLst/>
          </a:prstGeom>
        </p:spPr>
        <p:txBody>
          <a:bodyPr/>
          <a:lstStyle>
            <a:lvl1pPr>
              <a:defRPr>
                <a:solidFill>
                  <a:schemeClr val="bg1"/>
                </a:solidFill>
              </a:defRPr>
            </a:lvl1pPr>
          </a:lstStyle>
          <a:p>
            <a:fld id="{F15DF4B7-D390-4743-BC4A-39E252620E6B}" type="slidenum">
              <a:rPr lang="en-US" smtClean="0"/>
              <a:pPr/>
              <a:t>‹#›</a:t>
            </a:fld>
            <a:endParaRPr lang="en-US" dirty="0"/>
          </a:p>
        </p:txBody>
      </p:sp>
      <p:sp>
        <p:nvSpPr>
          <p:cNvPr id="15" name="Title 1"/>
          <p:cNvSpPr txBox="1">
            <a:spLocks/>
          </p:cNvSpPr>
          <p:nvPr userDrawn="1"/>
        </p:nvSpPr>
        <p:spPr>
          <a:xfrm>
            <a:off x="187745" y="914400"/>
            <a:ext cx="8394192" cy="776287"/>
          </a:xfrm>
          <a:prstGeom prst="rect">
            <a:avLst/>
          </a:prstGeom>
          <a:noFill/>
        </p:spPr>
        <p:txBody>
          <a:bodyPr vert="horz" lIns="91440" tIns="45720" rIns="91440" bIns="45720" rtlCol="0" anchor="ctr">
            <a:normAutofit/>
          </a:bodyPr>
          <a:lstStyle>
            <a:lvl1pPr algn="l" defTabSz="685800" rtl="0" eaLnBrk="1" latinLnBrk="0" hangingPunct="1">
              <a:lnSpc>
                <a:spcPct val="100000"/>
              </a:lnSpc>
              <a:spcBef>
                <a:spcPct val="0"/>
              </a:spcBef>
              <a:buNone/>
              <a:defRPr sz="3600" b="0" kern="1200">
                <a:solidFill>
                  <a:srgbClr val="004174"/>
                </a:solidFill>
                <a:latin typeface="+mj-lt"/>
                <a:ea typeface="+mj-ea"/>
                <a:cs typeface="+mj-cs"/>
              </a:defRPr>
            </a:lvl1pPr>
          </a:lstStyle>
          <a:p>
            <a:r>
              <a:rPr lang="en-US" dirty="0"/>
              <a:t>Click to edit Master title style</a:t>
            </a:r>
          </a:p>
        </p:txBody>
      </p:sp>
      <p:sp>
        <p:nvSpPr>
          <p:cNvPr id="17" name="Rectangle 16"/>
          <p:cNvSpPr/>
          <p:nvPr userDrawn="1"/>
        </p:nvSpPr>
        <p:spPr>
          <a:xfrm>
            <a:off x="0" y="-2"/>
            <a:ext cx="9144000" cy="615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userDrawn="1"/>
        </p:nvSpPr>
        <p:spPr>
          <a:xfrm>
            <a:off x="192421" y="-2"/>
            <a:ext cx="8737395" cy="615553"/>
          </a:xfrm>
          <a:prstGeom prst="rect">
            <a:avLst/>
          </a:prstGeom>
          <a:solidFill>
            <a:srgbClr val="00417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t>Faculty of Mathematics and Computer Science</a:t>
            </a:r>
            <a:b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br>
            <a:r>
              <a:rPr lang="en-US" sz="1600" kern="1200" dirty="0">
                <a:solidFill>
                  <a:schemeClr val="tx1"/>
                </a:solidFill>
                <a:effectLst>
                  <a:outerShdw blurRad="50800" dist="38100" dir="2700000" algn="tl" rotWithShape="0">
                    <a:prstClr val="black">
                      <a:alpha val="40000"/>
                    </a:prstClr>
                  </a:outerShdw>
                </a:effectLst>
                <a:latin typeface="+mj-lt"/>
                <a:ea typeface="+mn-ea"/>
                <a:cs typeface="+mn-cs"/>
              </a:rPr>
              <a:t>Babeș-Bolyai University</a:t>
            </a:r>
            <a:endParaRPr lang="en-US" sz="1800" kern="1200" dirty="0">
              <a:solidFill>
                <a:schemeClr val="tx1"/>
              </a:solidFill>
              <a:effectLst>
                <a:outerShdw blurRad="50800" dist="38100" dir="2700000" algn="tl" rotWithShape="0">
                  <a:prstClr val="black">
                    <a:alpha val="40000"/>
                  </a:prstClr>
                </a:outerShdw>
              </a:effectLst>
              <a:latin typeface="+mj-lt"/>
              <a:ea typeface="+mn-ea"/>
              <a:cs typeface="+mn-cs"/>
            </a:endParaRPr>
          </a:p>
        </p:txBody>
      </p:sp>
    </p:spTree>
    <p:extLst>
      <p:ext uri="{BB962C8B-B14F-4D97-AF65-F5344CB8AC3E}">
        <p14:creationId xmlns:p14="http://schemas.microsoft.com/office/powerpoint/2010/main" val="14869737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act">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9" name="Rectangle 8"/>
          <p:cNvSpPr/>
          <p:nvPr userDrawn="1"/>
        </p:nvSpPr>
        <p:spPr>
          <a:xfrm>
            <a:off x="4532945" y="4252321"/>
            <a:ext cx="4048992" cy="369332"/>
          </a:xfrm>
          <a:prstGeom prst="rect">
            <a:avLst/>
          </a:prstGeom>
        </p:spPr>
        <p:txBody>
          <a:bodyPr wrap="square">
            <a:spAutoFit/>
          </a:bodyPr>
          <a:lstStyle/>
          <a:p>
            <a:pPr lvl="0" algn="ctr"/>
            <a:r>
              <a:rPr lang="ro-RO" b="1" dirty="0">
                <a:solidFill>
                  <a:schemeClr val="tx1"/>
                </a:solidFill>
                <a:effectLst>
                  <a:outerShdw blurRad="50800" dist="38100" dir="2700000" algn="tl" rotWithShape="0">
                    <a:prstClr val="black">
                      <a:alpha val="40000"/>
                    </a:prstClr>
                  </a:outerShdw>
                </a:effectLst>
                <a:latin typeface="+mj-lt"/>
              </a:rPr>
              <a:t>www.cs.ubbcluj.ro</a:t>
            </a:r>
            <a:endParaRPr lang="en-US" b="1" dirty="0">
              <a:solidFill>
                <a:schemeClr val="tx1"/>
              </a:solidFill>
              <a:effectLst>
                <a:outerShdw blurRad="50800" dist="38100" dir="2700000" algn="tl" rotWithShape="0">
                  <a:prstClr val="black">
                    <a:alpha val="40000"/>
                  </a:prstClr>
                </a:outerShdw>
              </a:effectLst>
              <a:latin typeface="+mj-lt"/>
            </a:endParaRPr>
          </a:p>
        </p:txBody>
      </p:sp>
      <p:cxnSp>
        <p:nvCxnSpPr>
          <p:cNvPr id="11" name="Straight Connector 10"/>
          <p:cNvCxnSpPr/>
          <p:nvPr userDrawn="1"/>
        </p:nvCxnSpPr>
        <p:spPr>
          <a:xfrm>
            <a:off x="4258962" y="2524510"/>
            <a:ext cx="0" cy="2097143"/>
          </a:xfrm>
          <a:prstGeom prst="line">
            <a:avLst/>
          </a:prstGeom>
          <a:ln w="76200">
            <a:solidFill>
              <a:schemeClr val="tx1"/>
            </a:solidFill>
          </a:ln>
        </p:spPr>
        <p:style>
          <a:lnRef idx="1">
            <a:schemeClr val="accent6"/>
          </a:lnRef>
          <a:fillRef idx="0">
            <a:schemeClr val="accent6"/>
          </a:fillRef>
          <a:effectRef idx="0">
            <a:schemeClr val="accent6"/>
          </a:effectRef>
          <a:fontRef idx="minor">
            <a:schemeClr val="tx1"/>
          </a:fontRef>
        </p:style>
      </p:cxn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65685" y="2519497"/>
            <a:ext cx="2102156" cy="2102156"/>
          </a:xfrm>
          <a:prstGeom prst="rect">
            <a:avLst/>
          </a:prstGeom>
        </p:spPr>
      </p:pic>
      <p:sp>
        <p:nvSpPr>
          <p:cNvPr id="2" name="Rectangle 1"/>
          <p:cNvSpPr/>
          <p:nvPr userDrawn="1"/>
        </p:nvSpPr>
        <p:spPr>
          <a:xfrm>
            <a:off x="4532945" y="3486086"/>
            <a:ext cx="4048992" cy="523220"/>
          </a:xfrm>
          <a:prstGeom prst="rect">
            <a:avLst/>
          </a:prstGeom>
        </p:spPr>
        <p:txBody>
          <a:bodyPr wrap="square" anchor="ctr">
            <a:spAutoFit/>
          </a:bodyPr>
          <a:lstStyle/>
          <a:p>
            <a:pPr lvl="0" algn="ctr"/>
            <a:r>
              <a:rPr lang="en-US" sz="1400" dirty="0">
                <a:effectLst>
                  <a:outerShdw blurRad="50800" dist="38100" dir="2700000" algn="tl" rotWithShape="0">
                    <a:prstClr val="black">
                      <a:alpha val="40000"/>
                    </a:prstClr>
                  </a:outerShdw>
                </a:effectLst>
              </a:rPr>
              <a:t>1 </a:t>
            </a:r>
            <a:r>
              <a:rPr lang="en-US" sz="1400" dirty="0" err="1">
                <a:effectLst>
                  <a:outerShdw blurRad="50800" dist="38100" dir="2700000" algn="tl" rotWithShape="0">
                    <a:prstClr val="black">
                      <a:alpha val="40000"/>
                    </a:prstClr>
                  </a:outerShdw>
                </a:effectLst>
              </a:rPr>
              <a:t>Mihail</a:t>
            </a:r>
            <a:r>
              <a:rPr lang="en-US" sz="1400" dirty="0">
                <a:effectLst>
                  <a:outerShdw blurRad="50800" dist="38100" dir="2700000" algn="tl" rotWithShape="0">
                    <a:prstClr val="black">
                      <a:alpha val="40000"/>
                    </a:prstClr>
                  </a:outerShdw>
                </a:effectLst>
              </a:rPr>
              <a:t> </a:t>
            </a:r>
            <a:r>
              <a:rPr lang="en-US" sz="1400" dirty="0" err="1">
                <a:effectLst>
                  <a:outerShdw blurRad="50800" dist="38100" dir="2700000" algn="tl" rotWithShape="0">
                    <a:prstClr val="black">
                      <a:alpha val="40000"/>
                    </a:prstClr>
                  </a:outerShdw>
                </a:effectLst>
              </a:rPr>
              <a:t>Kogălniceanu</a:t>
            </a:r>
            <a:r>
              <a:rPr lang="en-US" sz="1400" dirty="0">
                <a:effectLst>
                  <a:outerShdw blurRad="50800" dist="38100" dir="2700000" algn="tl" rotWithShape="0">
                    <a:prstClr val="black">
                      <a:alpha val="40000"/>
                    </a:prstClr>
                  </a:outerShdw>
                </a:effectLst>
              </a:rPr>
              <a:t> Street,</a:t>
            </a:r>
            <a:br>
              <a:rPr lang="ro-RO" sz="1400" dirty="0">
                <a:effectLst>
                  <a:outerShdw blurRad="50800" dist="38100" dir="2700000" algn="tl" rotWithShape="0">
                    <a:prstClr val="black">
                      <a:alpha val="40000"/>
                    </a:prstClr>
                  </a:outerShdw>
                </a:effectLst>
              </a:rPr>
            </a:br>
            <a:r>
              <a:rPr lang="ro-RO" sz="1400" dirty="0">
                <a:effectLst>
                  <a:outerShdw blurRad="50800" dist="38100" dir="2700000" algn="tl" rotWithShape="0">
                    <a:prstClr val="black">
                      <a:alpha val="40000"/>
                    </a:prstClr>
                  </a:outerShdw>
                </a:effectLst>
              </a:rPr>
              <a:t>Cluj-Napoca, Cluj, România</a:t>
            </a:r>
          </a:p>
        </p:txBody>
      </p:sp>
      <p:sp>
        <p:nvSpPr>
          <p:cNvPr id="3" name="Rectangle 2"/>
          <p:cNvSpPr/>
          <p:nvPr userDrawn="1"/>
        </p:nvSpPr>
        <p:spPr>
          <a:xfrm>
            <a:off x="4532944" y="2658297"/>
            <a:ext cx="4182687" cy="584775"/>
          </a:xfrm>
          <a:prstGeom prst="rect">
            <a:avLst/>
          </a:prstGeom>
        </p:spPr>
        <p:txBody>
          <a:bodyPr wrap="square" anchor="ctr">
            <a:spAutoFit/>
          </a:bodyPr>
          <a:lstStyle/>
          <a:p>
            <a:pPr lvl="0" algn="ctr"/>
            <a:r>
              <a:rPr lang="en-US" sz="1600" dirty="0">
                <a:effectLst>
                  <a:outerShdw blurRad="50800" dist="38100" dir="2700000" algn="tl" rotWithShape="0">
                    <a:prstClr val="black">
                      <a:alpha val="40000"/>
                    </a:prstClr>
                  </a:outerShdw>
                </a:effectLst>
                <a:latin typeface="+mj-lt"/>
              </a:rPr>
              <a:t>FACULTY OF MATHEMATICS AND COMPUTER SCIENCE</a:t>
            </a:r>
            <a:br>
              <a:rPr lang="en-US" sz="1600" dirty="0">
                <a:effectLst>
                  <a:outerShdw blurRad="50800" dist="38100" dir="2700000" algn="tl" rotWithShape="0">
                    <a:prstClr val="black">
                      <a:alpha val="40000"/>
                    </a:prstClr>
                  </a:outerShdw>
                </a:effectLst>
                <a:latin typeface="+mj-lt"/>
              </a:rPr>
            </a:br>
            <a:r>
              <a:rPr lang="en-US" sz="1600" dirty="0">
                <a:effectLst>
                  <a:outerShdw blurRad="50800" dist="38100" dir="2700000" algn="tl" rotWithShape="0">
                    <a:prstClr val="black">
                      <a:alpha val="40000"/>
                    </a:prstClr>
                  </a:outerShdw>
                </a:effectLst>
                <a:latin typeface="+mj-lt"/>
              </a:rPr>
              <a:t>BABEȘ-BOLYAI UNIVERSITY</a:t>
            </a:r>
          </a:p>
        </p:txBody>
      </p:sp>
    </p:spTree>
    <p:extLst>
      <p:ext uri="{BB962C8B-B14F-4D97-AF65-F5344CB8AC3E}">
        <p14:creationId xmlns:p14="http://schemas.microsoft.com/office/powerpoint/2010/main" val="846535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Titlu">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96895" y="2678442"/>
            <a:ext cx="3927642" cy="354430"/>
          </a:xfrm>
          <a:prstGeom prst="rect">
            <a:avLst/>
          </a:prstGeom>
          <a:noFill/>
        </p:spPr>
        <p:txBody>
          <a:bodyPr anchor="ctr">
            <a:normAutofit/>
          </a:bodyPr>
          <a:lstStyle>
            <a:lvl1pPr marL="0" indent="0" algn="ctr">
              <a:buNone/>
              <a:defRPr sz="2400" b="0" baseline="0">
                <a:solidFill>
                  <a:schemeClr val="tx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ro-RO" dirty="0"/>
              <a:t>Author</a:t>
            </a:r>
            <a:endParaRPr lang="en-US" dirty="0"/>
          </a:p>
        </p:txBody>
      </p:sp>
      <p:sp>
        <p:nvSpPr>
          <p:cNvPr id="10" name="Slide Number Placeholder 5"/>
          <p:cNvSpPr txBox="1">
            <a:spLocks/>
          </p:cNvSpPr>
          <p:nvPr userDrawn="1"/>
        </p:nvSpPr>
        <p:spPr>
          <a:xfrm>
            <a:off x="6524537" y="6369567"/>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rgbClr val="004174"/>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5DF4B7-D390-4743-BC4A-39E252620E6B}" type="slidenum">
              <a:rPr lang="en-US" smtClean="0"/>
              <a:pPr/>
              <a:t>‹#›</a:t>
            </a:fld>
            <a:endParaRPr lang="en-US" dirty="0"/>
          </a:p>
        </p:txBody>
      </p:sp>
      <p:cxnSp>
        <p:nvCxnSpPr>
          <p:cNvPr id="5" name="Straight Connector 4"/>
          <p:cNvCxnSpPr/>
          <p:nvPr userDrawn="1"/>
        </p:nvCxnSpPr>
        <p:spPr>
          <a:xfrm>
            <a:off x="2596896" y="3429000"/>
            <a:ext cx="3950208"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45834" y="5488694"/>
            <a:ext cx="1234440" cy="1234440"/>
          </a:xfrm>
          <a:prstGeom prst="rect">
            <a:avLst/>
          </a:prstGeom>
        </p:spPr>
      </p:pic>
      <p:sp>
        <p:nvSpPr>
          <p:cNvPr id="19" name="Title 1"/>
          <p:cNvSpPr>
            <a:spLocks noGrp="1"/>
          </p:cNvSpPr>
          <p:nvPr>
            <p:ph type="ctrTitle" hasCustomPrompt="1"/>
          </p:nvPr>
        </p:nvSpPr>
        <p:spPr>
          <a:xfrm>
            <a:off x="201168" y="1369306"/>
            <a:ext cx="8741664" cy="916185"/>
          </a:xfrm>
          <a:prstGeom prst="rect">
            <a:avLst/>
          </a:prstGeom>
          <a:effectLst/>
        </p:spPr>
        <p:txBody>
          <a:bodyPr wrap="none" anchor="t">
            <a:normAutofit/>
          </a:bodyPr>
          <a:lstStyle>
            <a:lvl1pPr algn="ctr">
              <a:defRPr sz="5400" b="0" spc="-225" baseline="0">
                <a:solidFill>
                  <a:schemeClr val="accent6"/>
                </a:solidFill>
                <a:effectLst>
                  <a:outerShdw blurRad="50800" dist="38100" dir="5400000" algn="t" rotWithShape="0">
                    <a:prstClr val="black">
                      <a:alpha val="40000"/>
                    </a:prstClr>
                  </a:outerShdw>
                </a:effectLst>
                <a:latin typeface="+mj-lt"/>
              </a:defRPr>
            </a:lvl1pPr>
          </a:lstStyle>
          <a:p>
            <a:r>
              <a:rPr lang="ro-RO" dirty="0"/>
              <a:t>Title of the presentation</a:t>
            </a:r>
            <a:endParaRPr lang="en-US" dirty="0"/>
          </a:p>
        </p:txBody>
      </p:sp>
    </p:spTree>
    <p:extLst>
      <p:ext uri="{BB962C8B-B14F-4D97-AF65-F5344CB8AC3E}">
        <p14:creationId xmlns:p14="http://schemas.microsoft.com/office/powerpoint/2010/main" val="3598143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u si Continut">
    <p:bg>
      <p:bgPr>
        <a:blipFill dpi="0" rotWithShape="1">
          <a:blip r:embed="rId2">
            <a:alphaModFix amt="97000"/>
            <a:lum/>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192423" y="876854"/>
            <a:ext cx="8737394" cy="769383"/>
          </a:xfrm>
          <a:prstGeom prst="rect">
            <a:avLst/>
          </a:prstGeom>
        </p:spPr>
        <p:txBody>
          <a:bodyPr/>
          <a:lstStyle>
            <a:lvl1pPr>
              <a:defRPr>
                <a:solidFill>
                  <a:srgbClr val="004174"/>
                </a:solidFill>
              </a:defRPr>
            </a:lvl1pPr>
          </a:lstStyle>
          <a:p>
            <a:r>
              <a:rPr lang="en-US" dirty="0"/>
              <a:t>Click to edit Master title style</a:t>
            </a:r>
          </a:p>
        </p:txBody>
      </p:sp>
      <p:sp>
        <p:nvSpPr>
          <p:cNvPr id="3" name="Content Placeholder 2"/>
          <p:cNvSpPr>
            <a:spLocks noGrp="1"/>
          </p:cNvSpPr>
          <p:nvPr>
            <p:ph idx="1"/>
          </p:nvPr>
        </p:nvSpPr>
        <p:spPr>
          <a:xfrm>
            <a:off x="192421" y="1825625"/>
            <a:ext cx="8737395" cy="4351338"/>
          </a:xfrm>
          <a:prstGeom prst="rect">
            <a:avLst/>
          </a:prstGeom>
        </p:spPr>
        <p:txBody>
          <a:bodyPr/>
          <a:lstStyle>
            <a:lvl1pPr>
              <a:defRPr>
                <a:solidFill>
                  <a:srgbClr val="114374"/>
                </a:solidFill>
              </a:defRPr>
            </a:lvl1pPr>
            <a:lvl2pPr>
              <a:defRPr>
                <a:solidFill>
                  <a:srgbClr val="114374"/>
                </a:solidFill>
              </a:defRPr>
            </a:lvl2pPr>
            <a:lvl3pPr>
              <a:defRPr>
                <a:solidFill>
                  <a:srgbClr val="114374"/>
                </a:solidFill>
              </a:defRPr>
            </a:lvl3pPr>
            <a:lvl4pPr>
              <a:defRPr>
                <a:solidFill>
                  <a:srgbClr val="114374"/>
                </a:solidFill>
              </a:defRPr>
            </a:lvl4pPr>
            <a:lvl5pPr>
              <a:defRPr>
                <a:solidFill>
                  <a:srgbClr val="114374"/>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92422" y="6356351"/>
            <a:ext cx="2057400" cy="365125"/>
          </a:xfrm>
          <a:prstGeom prst="rect">
            <a:avLst/>
          </a:prstGeom>
        </p:spPr>
        <p:txBody>
          <a:bodyPr/>
          <a:lstStyle>
            <a:lvl1pPr>
              <a:defRPr>
                <a:solidFill>
                  <a:srgbClr val="114374"/>
                </a:solidFill>
              </a:defRPr>
            </a:lvl1pPr>
          </a:lstStyle>
          <a:p>
            <a:fld id="{23E9C8A1-DF9D-411C-8C5F-FC9619BF422F}" type="datetime1">
              <a:rPr lang="en-US" smtClean="0"/>
              <a:t>4/14/2025</a:t>
            </a:fld>
            <a:endParaRPr lang="en-US" dirty="0"/>
          </a:p>
        </p:txBody>
      </p:sp>
      <p:sp>
        <p:nvSpPr>
          <p:cNvPr id="6" name="Slide Number Placeholder 5"/>
          <p:cNvSpPr>
            <a:spLocks noGrp="1"/>
          </p:cNvSpPr>
          <p:nvPr>
            <p:ph type="sldNum" sz="quarter" idx="12"/>
          </p:nvPr>
        </p:nvSpPr>
        <p:spPr>
          <a:xfrm>
            <a:off x="6872416" y="6361329"/>
            <a:ext cx="2057400" cy="365125"/>
          </a:xfrm>
          <a:prstGeom prst="rect">
            <a:avLst/>
          </a:prstGeom>
        </p:spPr>
        <p:txBody>
          <a:bodyPr/>
          <a:lstStyle>
            <a:lvl1pPr>
              <a:defRPr>
                <a:solidFill>
                  <a:srgbClr val="114374"/>
                </a:solidFill>
              </a:defRPr>
            </a:lvl1pPr>
          </a:lstStyle>
          <a:p>
            <a:fld id="{F15DF4B7-D390-4743-BC4A-39E252620E6B}" type="slidenum">
              <a:rPr lang="en-US" smtClean="0"/>
              <a:pPr/>
              <a:t>‹#›</a:t>
            </a:fld>
            <a:endParaRPr lang="en-US" dirty="0"/>
          </a:p>
        </p:txBody>
      </p:sp>
      <p:sp>
        <p:nvSpPr>
          <p:cNvPr id="7" name="Rectangle 6"/>
          <p:cNvSpPr/>
          <p:nvPr userDrawn="1"/>
        </p:nvSpPr>
        <p:spPr>
          <a:xfrm>
            <a:off x="0" y="-2"/>
            <a:ext cx="9144000" cy="615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192421" y="-2"/>
            <a:ext cx="8737395" cy="615553"/>
          </a:xfrm>
          <a:prstGeom prst="rect">
            <a:avLst/>
          </a:prstGeom>
          <a:solidFill>
            <a:srgbClr val="00417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effectLst>
                  <a:outerShdw blurRad="50800" dist="38100" dir="2700000" algn="tl" rotWithShape="0">
                    <a:prstClr val="black">
                      <a:alpha val="40000"/>
                    </a:prstClr>
                  </a:outerShdw>
                </a:effectLst>
                <a:latin typeface="+mj-lt"/>
                <a:ea typeface="+mn-ea"/>
                <a:cs typeface="+mn-cs"/>
              </a:rPr>
              <a:t>Faculty of Mathematics and Computer Science</a:t>
            </a:r>
            <a:br>
              <a:rPr lang="ro-RO" sz="1800" kern="1200" dirty="0">
                <a:solidFill>
                  <a:schemeClr val="bg1"/>
                </a:solidFill>
                <a:effectLst>
                  <a:outerShdw blurRad="50800" dist="38100" dir="2700000" algn="tl" rotWithShape="0">
                    <a:prstClr val="black">
                      <a:alpha val="40000"/>
                    </a:prstClr>
                  </a:outerShdw>
                </a:effectLst>
                <a:latin typeface="+mj-lt"/>
                <a:ea typeface="+mn-ea"/>
                <a:cs typeface="+mn-cs"/>
              </a:rPr>
            </a:br>
            <a:r>
              <a:rPr lang="ro-RO" sz="1600" kern="1200" dirty="0">
                <a:solidFill>
                  <a:schemeClr val="bg1"/>
                </a:solidFill>
                <a:effectLst>
                  <a:outerShdw blurRad="50800" dist="38100" dir="2700000" algn="tl" rotWithShape="0">
                    <a:prstClr val="black">
                      <a:alpha val="40000"/>
                    </a:prstClr>
                  </a:outerShdw>
                </a:effectLst>
                <a:latin typeface="+mj-lt"/>
                <a:ea typeface="+mn-ea"/>
                <a:cs typeface="+mn-cs"/>
              </a:rPr>
              <a:t>Babeș-Bolyai University</a:t>
            </a:r>
            <a:endParaRPr lang="en-US" sz="1600" kern="1200" dirty="0">
              <a:solidFill>
                <a:schemeClr val="bg1"/>
              </a:solidFill>
              <a:effectLst>
                <a:outerShdw blurRad="50800" dist="38100" dir="2700000" algn="tl" rotWithShape="0">
                  <a:prstClr val="black">
                    <a:alpha val="40000"/>
                  </a:prstClr>
                </a:outerShdw>
              </a:effectLst>
              <a:latin typeface="+mj-lt"/>
              <a:ea typeface="+mn-ea"/>
              <a:cs typeface="+mn-cs"/>
            </a:endParaRPr>
          </a:p>
        </p:txBody>
      </p:sp>
    </p:spTree>
    <p:extLst>
      <p:ext uri="{BB962C8B-B14F-4D97-AF65-F5344CB8AC3E}">
        <p14:creationId xmlns:p14="http://schemas.microsoft.com/office/powerpoint/2010/main" val="396724039"/>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inut paralel simpl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2423" y="876854"/>
            <a:ext cx="8737394" cy="769383"/>
          </a:xfrm>
          <a:prstGeom prst="rect">
            <a:avLst/>
          </a:prstGeo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192422" y="1825625"/>
            <a:ext cx="4233672" cy="435133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96145" y="1825625"/>
            <a:ext cx="4233672" cy="435133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192422" y="6362236"/>
            <a:ext cx="2057400" cy="365125"/>
          </a:xfrm>
          <a:prstGeom prst="rect">
            <a:avLst/>
          </a:prstGeom>
        </p:spPr>
        <p:txBody>
          <a:bodyPr/>
          <a:lstStyle>
            <a:lvl1pPr>
              <a:defRPr>
                <a:solidFill>
                  <a:schemeClr val="bg1"/>
                </a:solidFill>
              </a:defRPr>
            </a:lvl1pPr>
          </a:lstStyle>
          <a:p>
            <a:fld id="{BFDA29EC-E924-41A3-B5BE-5D0670F22716}" type="datetime1">
              <a:rPr lang="en-US" smtClean="0"/>
              <a:t>4/14/2025</a:t>
            </a:fld>
            <a:endParaRPr lang="en-US" dirty="0"/>
          </a:p>
        </p:txBody>
      </p:sp>
      <p:sp>
        <p:nvSpPr>
          <p:cNvPr id="7" name="Slide Number Placeholder 6"/>
          <p:cNvSpPr>
            <a:spLocks noGrp="1"/>
          </p:cNvSpPr>
          <p:nvPr>
            <p:ph type="sldNum" sz="quarter" idx="12"/>
          </p:nvPr>
        </p:nvSpPr>
        <p:spPr>
          <a:xfrm>
            <a:off x="6872417" y="6351137"/>
            <a:ext cx="2057400" cy="365125"/>
          </a:xfrm>
          <a:prstGeom prst="rect">
            <a:avLst/>
          </a:prstGeom>
        </p:spPr>
        <p:txBody>
          <a:bodyPr/>
          <a:lstStyle>
            <a:lvl1pPr>
              <a:defRPr>
                <a:solidFill>
                  <a:schemeClr val="bg1"/>
                </a:solidFill>
              </a:defRPr>
            </a:lvl1pPr>
          </a:lstStyle>
          <a:p>
            <a:fld id="{F15DF4B7-D390-4743-BC4A-39E252620E6B}" type="slidenum">
              <a:rPr lang="en-US" smtClean="0"/>
              <a:pPr/>
              <a:t>‹#›</a:t>
            </a:fld>
            <a:endParaRPr lang="en-US" dirty="0"/>
          </a:p>
        </p:txBody>
      </p:sp>
      <p:sp>
        <p:nvSpPr>
          <p:cNvPr id="8" name="Rectangle 7"/>
          <p:cNvSpPr/>
          <p:nvPr userDrawn="1"/>
        </p:nvSpPr>
        <p:spPr>
          <a:xfrm>
            <a:off x="0" y="-2"/>
            <a:ext cx="9144000" cy="615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192421" y="-2"/>
            <a:ext cx="8737395" cy="615553"/>
          </a:xfrm>
          <a:prstGeom prst="rect">
            <a:avLst/>
          </a:prstGeom>
          <a:solidFill>
            <a:srgbClr val="00417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t>Faculty of Mathematics and Computer Science</a:t>
            </a:r>
            <a:b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br>
            <a:r>
              <a:rPr lang="en-US" sz="1600" kern="1200" dirty="0">
                <a:solidFill>
                  <a:schemeClr val="tx1"/>
                </a:solidFill>
                <a:effectLst>
                  <a:outerShdw blurRad="50800" dist="38100" dir="2700000" algn="tl" rotWithShape="0">
                    <a:prstClr val="black">
                      <a:alpha val="40000"/>
                    </a:prstClr>
                  </a:outerShdw>
                </a:effectLst>
                <a:latin typeface="+mj-lt"/>
                <a:ea typeface="+mn-ea"/>
                <a:cs typeface="+mn-cs"/>
              </a:rPr>
              <a:t>Babeș-Bolyai University</a:t>
            </a:r>
            <a:endParaRPr lang="en-US" sz="1800" kern="1200" dirty="0">
              <a:solidFill>
                <a:schemeClr val="tx1"/>
              </a:solidFill>
              <a:effectLst>
                <a:outerShdw blurRad="50800" dist="38100" dir="2700000" algn="tl" rotWithShape="0">
                  <a:prstClr val="black">
                    <a:alpha val="40000"/>
                  </a:prstClr>
                </a:outerShdw>
              </a:effectLst>
              <a:latin typeface="+mj-lt"/>
              <a:ea typeface="+mn-ea"/>
              <a:cs typeface="+mn-cs"/>
            </a:endParaRPr>
          </a:p>
        </p:txBody>
      </p:sp>
    </p:spTree>
    <p:extLst>
      <p:ext uri="{BB962C8B-B14F-4D97-AF65-F5344CB8AC3E}">
        <p14:creationId xmlns:p14="http://schemas.microsoft.com/office/powerpoint/2010/main" val="218260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inut paralel complex">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422" y="1747044"/>
            <a:ext cx="4233672" cy="823912"/>
          </a:xfrm>
          <a:prstGeom prst="rect">
            <a:avLst/>
          </a:prstGeom>
          <a:solidFill>
            <a:srgbClr val="004174"/>
          </a:solidFill>
        </p:spPr>
        <p:txBody>
          <a:bodyPr anchor="ctr">
            <a:normAutofit/>
          </a:bodyPr>
          <a:lstStyle>
            <a:lvl1pPr marL="0" indent="0" algn="ctr">
              <a:buNone/>
              <a:defRPr sz="20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Edit Master text styles</a:t>
            </a:r>
          </a:p>
        </p:txBody>
      </p:sp>
      <p:sp>
        <p:nvSpPr>
          <p:cNvPr id="4" name="Content Placeholder 3"/>
          <p:cNvSpPr>
            <a:spLocks noGrp="1"/>
          </p:cNvSpPr>
          <p:nvPr>
            <p:ph sz="half" idx="2"/>
          </p:nvPr>
        </p:nvSpPr>
        <p:spPr>
          <a:xfrm>
            <a:off x="192422" y="2570956"/>
            <a:ext cx="4233672" cy="36845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96144" y="1747044"/>
            <a:ext cx="4233672" cy="823912"/>
          </a:xfrm>
          <a:prstGeom prst="rect">
            <a:avLst/>
          </a:prstGeom>
          <a:solidFill>
            <a:srgbClr val="004174"/>
          </a:solidFill>
        </p:spPr>
        <p:txBody>
          <a:bodyPr vert="horz" lIns="91440" tIns="45720" rIns="91440" bIns="45720" rtlCol="0" anchor="ctr">
            <a:normAutofit/>
          </a:bodyPr>
          <a:lstStyle>
            <a:lvl1pPr algn="ctr">
              <a:buNone/>
              <a:defRPr lang="en-US" sz="2000" b="0">
                <a:solidFill>
                  <a:schemeClr val="tx1"/>
                </a:solidFill>
              </a:defRPr>
            </a:lvl1pPr>
          </a:lstStyle>
          <a:p>
            <a:pPr marL="0" lvl="0" indent="0">
              <a:buNone/>
            </a:pPr>
            <a:r>
              <a:rPr lang="en-US" dirty="0"/>
              <a:t>Edit Master text styles</a:t>
            </a:r>
          </a:p>
        </p:txBody>
      </p:sp>
      <p:sp>
        <p:nvSpPr>
          <p:cNvPr id="6" name="Content Placeholder 5"/>
          <p:cNvSpPr>
            <a:spLocks noGrp="1"/>
          </p:cNvSpPr>
          <p:nvPr>
            <p:ph sz="quarter" idx="4"/>
          </p:nvPr>
        </p:nvSpPr>
        <p:spPr>
          <a:xfrm>
            <a:off x="4696144" y="2570956"/>
            <a:ext cx="4233672" cy="36845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a:xfrm>
            <a:off x="192422" y="6356351"/>
            <a:ext cx="2057400" cy="365125"/>
          </a:xfrm>
          <a:prstGeom prst="rect">
            <a:avLst/>
          </a:prstGeom>
        </p:spPr>
        <p:txBody>
          <a:bodyPr/>
          <a:lstStyle>
            <a:lvl1pPr>
              <a:defRPr>
                <a:solidFill>
                  <a:schemeClr val="bg1"/>
                </a:solidFill>
              </a:defRPr>
            </a:lvl1pPr>
          </a:lstStyle>
          <a:p>
            <a:fld id="{FDAAADCF-EB19-455B-BD58-E7E620490F64}" type="datetime1">
              <a:rPr lang="en-US" smtClean="0"/>
              <a:t>4/14/2025</a:t>
            </a:fld>
            <a:endParaRPr lang="en-US" dirty="0"/>
          </a:p>
        </p:txBody>
      </p:sp>
      <p:sp>
        <p:nvSpPr>
          <p:cNvPr id="9" name="Slide Number Placeholder 8"/>
          <p:cNvSpPr>
            <a:spLocks noGrp="1"/>
          </p:cNvSpPr>
          <p:nvPr>
            <p:ph type="sldNum" sz="quarter" idx="12"/>
          </p:nvPr>
        </p:nvSpPr>
        <p:spPr>
          <a:xfrm>
            <a:off x="6872416" y="6361329"/>
            <a:ext cx="2057400" cy="365125"/>
          </a:xfrm>
          <a:prstGeom prst="rect">
            <a:avLst/>
          </a:prstGeom>
        </p:spPr>
        <p:txBody>
          <a:bodyPr/>
          <a:lstStyle>
            <a:lvl1pPr>
              <a:defRPr>
                <a:solidFill>
                  <a:schemeClr val="bg1"/>
                </a:solidFill>
              </a:defRPr>
            </a:lvl1pPr>
          </a:lstStyle>
          <a:p>
            <a:fld id="{F15DF4B7-D390-4743-BC4A-39E252620E6B}" type="slidenum">
              <a:rPr lang="en-US" smtClean="0"/>
              <a:pPr/>
              <a:t>‹#›</a:t>
            </a:fld>
            <a:endParaRPr lang="en-US" dirty="0"/>
          </a:p>
        </p:txBody>
      </p:sp>
      <p:sp>
        <p:nvSpPr>
          <p:cNvPr id="10" name="Title 1"/>
          <p:cNvSpPr>
            <a:spLocks noGrp="1"/>
          </p:cNvSpPr>
          <p:nvPr>
            <p:ph type="title"/>
          </p:nvPr>
        </p:nvSpPr>
        <p:spPr>
          <a:xfrm>
            <a:off x="192421" y="876854"/>
            <a:ext cx="8741664" cy="769383"/>
          </a:xfrm>
          <a:prstGeom prst="rect">
            <a:avLst/>
          </a:prstGeom>
        </p:spPr>
        <p:txBody>
          <a:bodyPr/>
          <a:lstStyle>
            <a:lvl1pPr>
              <a:defRPr>
                <a:solidFill>
                  <a:schemeClr val="bg1"/>
                </a:solidFill>
              </a:defRPr>
            </a:lvl1pPr>
          </a:lstStyle>
          <a:p>
            <a:r>
              <a:rPr lang="en-US" dirty="0"/>
              <a:t>Click to edit Master title style</a:t>
            </a:r>
          </a:p>
        </p:txBody>
      </p:sp>
      <p:sp>
        <p:nvSpPr>
          <p:cNvPr id="11" name="Rectangle 10"/>
          <p:cNvSpPr/>
          <p:nvPr userDrawn="1"/>
        </p:nvSpPr>
        <p:spPr>
          <a:xfrm>
            <a:off x="0" y="-2"/>
            <a:ext cx="9144000" cy="615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userDrawn="1"/>
        </p:nvSpPr>
        <p:spPr>
          <a:xfrm>
            <a:off x="192421" y="-2"/>
            <a:ext cx="8737395" cy="615553"/>
          </a:xfrm>
          <a:prstGeom prst="rect">
            <a:avLst/>
          </a:prstGeom>
          <a:solidFill>
            <a:srgbClr val="00417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t>Faculty of Mathematics and Computer Science</a:t>
            </a:r>
            <a:b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br>
            <a:r>
              <a:rPr lang="en-US" sz="1600" kern="1200" dirty="0">
                <a:solidFill>
                  <a:schemeClr val="tx1"/>
                </a:solidFill>
                <a:effectLst>
                  <a:outerShdw blurRad="50800" dist="38100" dir="2700000" algn="tl" rotWithShape="0">
                    <a:prstClr val="black">
                      <a:alpha val="40000"/>
                    </a:prstClr>
                  </a:outerShdw>
                </a:effectLst>
                <a:latin typeface="+mj-lt"/>
                <a:ea typeface="+mn-ea"/>
                <a:cs typeface="+mn-cs"/>
              </a:rPr>
              <a:t>Babeș-Bolyai University</a:t>
            </a:r>
            <a:endParaRPr lang="en-US" sz="1800" kern="1200" dirty="0">
              <a:solidFill>
                <a:schemeClr val="tx1"/>
              </a:solidFill>
              <a:effectLst>
                <a:outerShdw blurRad="50800" dist="38100" dir="2700000" algn="tl" rotWithShape="0">
                  <a:prstClr val="black">
                    <a:alpha val="40000"/>
                  </a:prstClr>
                </a:outerShdw>
              </a:effectLst>
              <a:latin typeface="+mj-lt"/>
              <a:ea typeface="+mn-ea"/>
              <a:cs typeface="+mn-cs"/>
            </a:endParaRPr>
          </a:p>
        </p:txBody>
      </p:sp>
    </p:spTree>
    <p:extLst>
      <p:ext uri="{BB962C8B-B14F-4D97-AF65-F5344CB8AC3E}">
        <p14:creationId xmlns:p14="http://schemas.microsoft.com/office/powerpoint/2010/main" val="1348396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Doar Titl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2423" y="876854"/>
            <a:ext cx="8737394" cy="769383"/>
          </a:xfrm>
          <a:prstGeom prst="rect">
            <a:avLst/>
          </a:prstGeom>
        </p:spPr>
        <p:txBody>
          <a:bodyPr/>
          <a:lstStyle>
            <a:lvl1pPr>
              <a:defRPr>
                <a:solidFill>
                  <a:schemeClr val="bg1"/>
                </a:solidFill>
              </a:defRPr>
            </a:lvl1pPr>
          </a:lstStyle>
          <a:p>
            <a:r>
              <a:rPr lang="en-US" dirty="0"/>
              <a:t>Click to edit Master title style</a:t>
            </a:r>
          </a:p>
        </p:txBody>
      </p:sp>
      <p:sp>
        <p:nvSpPr>
          <p:cNvPr id="3" name="Date Placeholder 2"/>
          <p:cNvSpPr>
            <a:spLocks noGrp="1"/>
          </p:cNvSpPr>
          <p:nvPr>
            <p:ph type="dt" sz="half" idx="10"/>
          </p:nvPr>
        </p:nvSpPr>
        <p:spPr>
          <a:xfrm>
            <a:off x="192422" y="6356351"/>
            <a:ext cx="2057400" cy="365125"/>
          </a:xfrm>
          <a:prstGeom prst="rect">
            <a:avLst/>
          </a:prstGeom>
        </p:spPr>
        <p:txBody>
          <a:bodyPr/>
          <a:lstStyle>
            <a:lvl1pPr>
              <a:defRPr>
                <a:solidFill>
                  <a:schemeClr val="bg1"/>
                </a:solidFill>
              </a:defRPr>
            </a:lvl1pPr>
          </a:lstStyle>
          <a:p>
            <a:fld id="{A2F68D6A-48B6-4CD5-A684-04AAD272DA69}" type="datetime1">
              <a:rPr lang="en-US" smtClean="0"/>
              <a:t>4/14/2025</a:t>
            </a:fld>
            <a:endParaRPr lang="en-US" dirty="0"/>
          </a:p>
        </p:txBody>
      </p:sp>
      <p:sp>
        <p:nvSpPr>
          <p:cNvPr id="5" name="Slide Number Placeholder 4"/>
          <p:cNvSpPr>
            <a:spLocks noGrp="1"/>
          </p:cNvSpPr>
          <p:nvPr>
            <p:ph type="sldNum" sz="quarter" idx="12"/>
          </p:nvPr>
        </p:nvSpPr>
        <p:spPr>
          <a:xfrm>
            <a:off x="6872416" y="6361329"/>
            <a:ext cx="2057400" cy="365125"/>
          </a:xfrm>
          <a:prstGeom prst="rect">
            <a:avLst/>
          </a:prstGeom>
        </p:spPr>
        <p:txBody>
          <a:bodyPr/>
          <a:lstStyle>
            <a:lvl1pPr>
              <a:defRPr>
                <a:solidFill>
                  <a:schemeClr val="bg1"/>
                </a:solidFill>
              </a:defRPr>
            </a:lvl1pPr>
          </a:lstStyle>
          <a:p>
            <a:fld id="{F15DF4B7-D390-4743-BC4A-39E252620E6B}" type="slidenum">
              <a:rPr lang="en-US" smtClean="0"/>
              <a:pPr/>
              <a:t>‹#›</a:t>
            </a:fld>
            <a:endParaRPr lang="en-US" dirty="0"/>
          </a:p>
        </p:txBody>
      </p:sp>
      <p:sp>
        <p:nvSpPr>
          <p:cNvPr id="6" name="Rectangle 5"/>
          <p:cNvSpPr/>
          <p:nvPr userDrawn="1"/>
        </p:nvSpPr>
        <p:spPr>
          <a:xfrm>
            <a:off x="0" y="-2"/>
            <a:ext cx="9144000" cy="615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userDrawn="1"/>
        </p:nvSpPr>
        <p:spPr>
          <a:xfrm>
            <a:off x="192421" y="-2"/>
            <a:ext cx="8737395" cy="615553"/>
          </a:xfrm>
          <a:prstGeom prst="rect">
            <a:avLst/>
          </a:prstGeom>
          <a:solidFill>
            <a:srgbClr val="00417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t>Faculty of Mathematics and Computer Science</a:t>
            </a:r>
            <a:b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br>
            <a:r>
              <a:rPr lang="en-US" sz="1600" kern="1200" dirty="0">
                <a:solidFill>
                  <a:schemeClr val="tx1"/>
                </a:solidFill>
                <a:effectLst>
                  <a:outerShdw blurRad="50800" dist="38100" dir="2700000" algn="tl" rotWithShape="0">
                    <a:prstClr val="black">
                      <a:alpha val="40000"/>
                    </a:prstClr>
                  </a:outerShdw>
                </a:effectLst>
                <a:latin typeface="+mj-lt"/>
                <a:ea typeface="+mn-ea"/>
                <a:cs typeface="+mn-cs"/>
              </a:rPr>
              <a:t>Babeș-Bolyai University</a:t>
            </a:r>
            <a:endParaRPr lang="en-US" sz="1800" kern="1200" dirty="0">
              <a:solidFill>
                <a:schemeClr val="tx1"/>
              </a:solidFill>
              <a:effectLst>
                <a:outerShdw blurRad="50800" dist="38100" dir="2700000" algn="tl" rotWithShape="0">
                  <a:prstClr val="black">
                    <a:alpha val="40000"/>
                  </a:prstClr>
                </a:outerShdw>
              </a:effectLst>
              <a:latin typeface="+mj-lt"/>
              <a:ea typeface="+mn-ea"/>
              <a:cs typeface="+mn-cs"/>
            </a:endParaRPr>
          </a:p>
        </p:txBody>
      </p:sp>
    </p:spTree>
    <p:extLst>
      <p:ext uri="{BB962C8B-B14F-4D97-AF65-F5344CB8AC3E}">
        <p14:creationId xmlns:p14="http://schemas.microsoft.com/office/powerpoint/2010/main" val="1024616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Slide Gol">
    <p:bg>
      <p:bgPr>
        <a:solidFill>
          <a:schemeClr val="tx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92422" y="6356351"/>
            <a:ext cx="2057400" cy="365125"/>
          </a:xfrm>
          <a:prstGeom prst="rect">
            <a:avLst/>
          </a:prstGeom>
        </p:spPr>
        <p:txBody>
          <a:bodyPr/>
          <a:lstStyle>
            <a:lvl1pPr>
              <a:defRPr>
                <a:solidFill>
                  <a:schemeClr val="bg1"/>
                </a:solidFill>
              </a:defRPr>
            </a:lvl1pPr>
          </a:lstStyle>
          <a:p>
            <a:fld id="{3745CEDF-6B39-4773-9E6A-C6BA65DB4B8E}" type="datetime1">
              <a:rPr lang="en-US" smtClean="0"/>
              <a:t>4/14/2025</a:t>
            </a:fld>
            <a:endParaRPr lang="en-US" dirty="0"/>
          </a:p>
        </p:txBody>
      </p:sp>
      <p:sp>
        <p:nvSpPr>
          <p:cNvPr id="4" name="Slide Number Placeholder 3"/>
          <p:cNvSpPr>
            <a:spLocks noGrp="1"/>
          </p:cNvSpPr>
          <p:nvPr>
            <p:ph type="sldNum" sz="quarter" idx="12"/>
          </p:nvPr>
        </p:nvSpPr>
        <p:spPr>
          <a:xfrm>
            <a:off x="6872416" y="6361329"/>
            <a:ext cx="2057400" cy="365125"/>
          </a:xfrm>
          <a:prstGeom prst="rect">
            <a:avLst/>
          </a:prstGeom>
        </p:spPr>
        <p:txBody>
          <a:bodyPr/>
          <a:lstStyle>
            <a:lvl1pPr>
              <a:defRPr>
                <a:solidFill>
                  <a:schemeClr val="bg1"/>
                </a:solidFill>
              </a:defRPr>
            </a:lvl1pPr>
          </a:lstStyle>
          <a:p>
            <a:fld id="{F15DF4B7-D390-4743-BC4A-39E252620E6B}" type="slidenum">
              <a:rPr lang="en-US" smtClean="0"/>
              <a:pPr/>
              <a:t>‹#›</a:t>
            </a:fld>
            <a:endParaRPr lang="en-US" dirty="0"/>
          </a:p>
        </p:txBody>
      </p:sp>
      <p:sp>
        <p:nvSpPr>
          <p:cNvPr id="5" name="Rectangle 4"/>
          <p:cNvSpPr/>
          <p:nvPr userDrawn="1"/>
        </p:nvSpPr>
        <p:spPr>
          <a:xfrm>
            <a:off x="0" y="-2"/>
            <a:ext cx="9144000" cy="615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userDrawn="1"/>
        </p:nvSpPr>
        <p:spPr>
          <a:xfrm>
            <a:off x="192421" y="-2"/>
            <a:ext cx="8737395" cy="615553"/>
          </a:xfrm>
          <a:prstGeom prst="rect">
            <a:avLst/>
          </a:prstGeom>
          <a:solidFill>
            <a:srgbClr val="00417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t>Faculty of Mathematics and Computer Science</a:t>
            </a:r>
            <a:b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br>
            <a:r>
              <a:rPr lang="en-US" sz="1600" kern="1200" dirty="0">
                <a:solidFill>
                  <a:schemeClr val="tx1"/>
                </a:solidFill>
                <a:effectLst>
                  <a:outerShdw blurRad="50800" dist="38100" dir="2700000" algn="tl" rotWithShape="0">
                    <a:prstClr val="black">
                      <a:alpha val="40000"/>
                    </a:prstClr>
                  </a:outerShdw>
                </a:effectLst>
                <a:latin typeface="+mj-lt"/>
                <a:ea typeface="+mn-ea"/>
                <a:cs typeface="+mn-cs"/>
              </a:rPr>
              <a:t>Babeș-Bolyai University</a:t>
            </a:r>
            <a:endParaRPr lang="en-US" sz="1800" kern="1200" dirty="0">
              <a:solidFill>
                <a:schemeClr val="tx1"/>
              </a:solidFill>
              <a:effectLst>
                <a:outerShdw blurRad="50800" dist="38100" dir="2700000" algn="tl" rotWithShape="0">
                  <a:prstClr val="black">
                    <a:alpha val="40000"/>
                  </a:prstClr>
                </a:outerShdw>
              </a:effectLst>
              <a:latin typeface="+mj-lt"/>
              <a:ea typeface="+mn-ea"/>
              <a:cs typeface="+mn-cs"/>
            </a:endParaRPr>
          </a:p>
        </p:txBody>
      </p:sp>
    </p:spTree>
    <p:extLst>
      <p:ext uri="{BB962C8B-B14F-4D97-AF65-F5344CB8AC3E}">
        <p14:creationId xmlns:p14="http://schemas.microsoft.com/office/powerpoint/2010/main" val="3109186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u si Continu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92422" y="6356351"/>
            <a:ext cx="2057400" cy="365125"/>
          </a:xfrm>
          <a:prstGeom prst="rect">
            <a:avLst/>
          </a:prstGeom>
        </p:spPr>
        <p:txBody>
          <a:bodyPr/>
          <a:lstStyle>
            <a:lvl1pPr>
              <a:defRPr>
                <a:solidFill>
                  <a:schemeClr val="bg1"/>
                </a:solidFill>
              </a:defRPr>
            </a:lvl1pPr>
          </a:lstStyle>
          <a:p>
            <a:fld id="{B359FE91-8333-4547-8501-BA7A2E28790A}" type="datetime1">
              <a:rPr lang="en-US" smtClean="0"/>
              <a:t>4/14/2025</a:t>
            </a:fld>
            <a:endParaRPr lang="en-US" dirty="0"/>
          </a:p>
        </p:txBody>
      </p:sp>
      <p:sp>
        <p:nvSpPr>
          <p:cNvPr id="7" name="Slide Number Placeholder 6"/>
          <p:cNvSpPr>
            <a:spLocks noGrp="1"/>
          </p:cNvSpPr>
          <p:nvPr>
            <p:ph type="sldNum" sz="quarter" idx="12"/>
          </p:nvPr>
        </p:nvSpPr>
        <p:spPr>
          <a:xfrm>
            <a:off x="6872416" y="6361329"/>
            <a:ext cx="2057400" cy="365125"/>
          </a:xfrm>
          <a:prstGeom prst="rect">
            <a:avLst/>
          </a:prstGeom>
        </p:spPr>
        <p:txBody>
          <a:bodyPr/>
          <a:lstStyle>
            <a:lvl1pPr>
              <a:defRPr>
                <a:solidFill>
                  <a:schemeClr val="bg1"/>
                </a:solidFill>
              </a:defRPr>
            </a:lvl1pPr>
          </a:lstStyle>
          <a:p>
            <a:fld id="{F15DF4B7-D390-4743-BC4A-39E252620E6B}" type="slidenum">
              <a:rPr lang="en-US" smtClean="0"/>
              <a:pPr/>
              <a:t>‹#›</a:t>
            </a:fld>
            <a:endParaRPr lang="en-US" dirty="0"/>
          </a:p>
        </p:txBody>
      </p:sp>
      <p:sp>
        <p:nvSpPr>
          <p:cNvPr id="8" name="Rectangle 7"/>
          <p:cNvSpPr/>
          <p:nvPr userDrawn="1"/>
        </p:nvSpPr>
        <p:spPr>
          <a:xfrm>
            <a:off x="0" y="-2"/>
            <a:ext cx="9144000" cy="615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192421" y="-2"/>
            <a:ext cx="8737395" cy="615553"/>
          </a:xfrm>
          <a:prstGeom prst="rect">
            <a:avLst/>
          </a:prstGeom>
          <a:solidFill>
            <a:srgbClr val="00417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t>Faculty of Mathematics and Computer Science</a:t>
            </a:r>
            <a:b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br>
            <a:r>
              <a:rPr lang="en-US" sz="1600" kern="1200" dirty="0">
                <a:solidFill>
                  <a:schemeClr val="tx1"/>
                </a:solidFill>
                <a:effectLst>
                  <a:outerShdw blurRad="50800" dist="38100" dir="2700000" algn="tl" rotWithShape="0">
                    <a:prstClr val="black">
                      <a:alpha val="40000"/>
                    </a:prstClr>
                  </a:outerShdw>
                </a:effectLst>
                <a:latin typeface="+mj-lt"/>
                <a:ea typeface="+mn-ea"/>
                <a:cs typeface="+mn-cs"/>
              </a:rPr>
              <a:t>Babeș-Bolyai University</a:t>
            </a:r>
            <a:endParaRPr lang="en-US" sz="1800" kern="1200" dirty="0">
              <a:solidFill>
                <a:schemeClr val="tx1"/>
              </a:solidFill>
              <a:effectLst>
                <a:outerShdw blurRad="50800" dist="38100" dir="2700000" algn="tl" rotWithShape="0">
                  <a:prstClr val="black">
                    <a:alpha val="40000"/>
                  </a:prstClr>
                </a:outerShdw>
              </a:effectLst>
              <a:latin typeface="+mj-lt"/>
              <a:ea typeface="+mn-ea"/>
              <a:cs typeface="+mn-cs"/>
            </a:endParaRPr>
          </a:p>
        </p:txBody>
      </p:sp>
    </p:spTree>
    <p:extLst>
      <p:ext uri="{BB962C8B-B14F-4D97-AF65-F5344CB8AC3E}">
        <p14:creationId xmlns:p14="http://schemas.microsoft.com/office/powerpoint/2010/main" val="2853636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u si Imagine panoramic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7745" y="4731365"/>
            <a:ext cx="8741664" cy="819355"/>
          </a:xfrm>
          <a:prstGeom prst="rect">
            <a:avLst/>
          </a:prstGeom>
        </p:spPr>
        <p:txBody>
          <a:bodyPr anchor="b"/>
          <a:lstStyle>
            <a:lvl1pPr>
              <a:defRPr sz="240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92422" y="997777"/>
            <a:ext cx="8741664" cy="3746118"/>
          </a:xfrm>
          <a:prstGeom prst="rect">
            <a:avLst/>
          </a:prstGeom>
        </p:spPr>
        <p:txBody>
          <a:bodyPr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187744" y="5550720"/>
            <a:ext cx="8741664" cy="682472"/>
          </a:xfrm>
          <a:prstGeom prst="rect">
            <a:avLst/>
          </a:prstGeom>
        </p:spPr>
        <p:txBody>
          <a:bodyPr/>
          <a:lstStyle>
            <a:lvl1pPr marL="0" indent="0">
              <a:buNone/>
              <a:defRPr sz="120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Edit Master text styles</a:t>
            </a:r>
          </a:p>
        </p:txBody>
      </p:sp>
      <p:sp>
        <p:nvSpPr>
          <p:cNvPr id="5" name="Date Placeholder 4"/>
          <p:cNvSpPr>
            <a:spLocks noGrp="1"/>
          </p:cNvSpPr>
          <p:nvPr>
            <p:ph type="dt" sz="half" idx="10"/>
          </p:nvPr>
        </p:nvSpPr>
        <p:spPr>
          <a:xfrm>
            <a:off x="192422" y="6356351"/>
            <a:ext cx="2057400" cy="365125"/>
          </a:xfrm>
          <a:prstGeom prst="rect">
            <a:avLst/>
          </a:prstGeom>
        </p:spPr>
        <p:txBody>
          <a:bodyPr/>
          <a:lstStyle>
            <a:lvl1pPr>
              <a:defRPr>
                <a:solidFill>
                  <a:schemeClr val="bg1"/>
                </a:solidFill>
              </a:defRPr>
            </a:lvl1pPr>
          </a:lstStyle>
          <a:p>
            <a:fld id="{0796918D-AF50-4378-9F46-10F8D870345E}" type="datetime1">
              <a:rPr lang="en-US" smtClean="0"/>
              <a:t>4/14/2025</a:t>
            </a:fld>
            <a:endParaRPr lang="en-US"/>
          </a:p>
        </p:txBody>
      </p:sp>
      <p:sp>
        <p:nvSpPr>
          <p:cNvPr id="7" name="Slide Number Placeholder 6"/>
          <p:cNvSpPr>
            <a:spLocks noGrp="1"/>
          </p:cNvSpPr>
          <p:nvPr>
            <p:ph type="sldNum" sz="quarter" idx="12"/>
          </p:nvPr>
        </p:nvSpPr>
        <p:spPr>
          <a:xfrm>
            <a:off x="6872416" y="6361329"/>
            <a:ext cx="2057400" cy="365125"/>
          </a:xfrm>
          <a:prstGeom prst="rect">
            <a:avLst/>
          </a:prstGeom>
        </p:spPr>
        <p:txBody>
          <a:bodyPr/>
          <a:lstStyle>
            <a:lvl1pPr>
              <a:defRPr>
                <a:solidFill>
                  <a:schemeClr val="bg1"/>
                </a:solidFill>
              </a:defRPr>
            </a:lvl1pPr>
          </a:lstStyle>
          <a:p>
            <a:fld id="{F15DF4B7-D390-4743-BC4A-39E252620E6B}" type="slidenum">
              <a:rPr lang="en-US" smtClean="0"/>
              <a:pPr/>
              <a:t>‹#›</a:t>
            </a:fld>
            <a:endParaRPr lang="en-US"/>
          </a:p>
        </p:txBody>
      </p:sp>
      <p:sp>
        <p:nvSpPr>
          <p:cNvPr id="8" name="Rectangle 7"/>
          <p:cNvSpPr/>
          <p:nvPr userDrawn="1"/>
        </p:nvSpPr>
        <p:spPr>
          <a:xfrm>
            <a:off x="0" y="-2"/>
            <a:ext cx="9144000" cy="615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192421" y="-2"/>
            <a:ext cx="8737395" cy="615553"/>
          </a:xfrm>
          <a:prstGeom prst="rect">
            <a:avLst/>
          </a:prstGeom>
          <a:solidFill>
            <a:srgbClr val="00417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t>Faculty of Mathematics and Computer Science</a:t>
            </a:r>
            <a:b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br>
            <a:r>
              <a:rPr lang="en-US" sz="1600" kern="1200" dirty="0">
                <a:solidFill>
                  <a:schemeClr val="tx1"/>
                </a:solidFill>
                <a:effectLst>
                  <a:outerShdw blurRad="50800" dist="38100" dir="2700000" algn="tl" rotWithShape="0">
                    <a:prstClr val="black">
                      <a:alpha val="40000"/>
                    </a:prstClr>
                  </a:outerShdw>
                </a:effectLst>
                <a:latin typeface="+mj-lt"/>
                <a:ea typeface="+mn-ea"/>
                <a:cs typeface="+mn-cs"/>
              </a:rPr>
              <a:t>Babeș-Bolyai University</a:t>
            </a:r>
            <a:endParaRPr lang="en-US" sz="1800" kern="1200" dirty="0">
              <a:solidFill>
                <a:schemeClr val="tx1"/>
              </a:solidFill>
              <a:effectLst>
                <a:outerShdw blurRad="50800" dist="38100" dir="2700000" algn="tl" rotWithShape="0">
                  <a:prstClr val="black">
                    <a:alpha val="40000"/>
                  </a:prstClr>
                </a:outerShdw>
              </a:effectLst>
              <a:latin typeface="+mj-lt"/>
              <a:ea typeface="+mn-ea"/>
              <a:cs typeface="+mn-cs"/>
            </a:endParaRPr>
          </a:p>
        </p:txBody>
      </p:sp>
    </p:spTree>
    <p:extLst>
      <p:ext uri="{BB962C8B-B14F-4D97-AF65-F5344CB8AC3E}">
        <p14:creationId xmlns:p14="http://schemas.microsoft.com/office/powerpoint/2010/main" val="1933421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5" name="Title Placeholder 4">
            <a:extLst>
              <a:ext uri="{FF2B5EF4-FFF2-40B4-BE49-F238E27FC236}">
                <a16:creationId xmlns:a16="http://schemas.microsoft.com/office/drawing/2014/main" id="{7EFBFF5B-2B38-813E-03A7-EC6CBA05E0F0}"/>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7" name="Text Placeholder 6">
            <a:extLst>
              <a:ext uri="{FF2B5EF4-FFF2-40B4-BE49-F238E27FC236}">
                <a16:creationId xmlns:a16="http://schemas.microsoft.com/office/drawing/2014/main" id="{6D9612AD-5D56-7078-485E-B8F594E225EA}"/>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DF301CC-6C7D-6205-9003-8FD7693FC77B}"/>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BE168A-03DA-4EAE-8BD0-E85B36BADE37}" type="datetimeFigureOut">
              <a:rPr lang="en-US" smtClean="0"/>
              <a:t>4/14/2025</a:t>
            </a:fld>
            <a:endParaRPr lang="en-US"/>
          </a:p>
        </p:txBody>
      </p:sp>
      <p:sp>
        <p:nvSpPr>
          <p:cNvPr id="9" name="Footer Placeholder 8">
            <a:extLst>
              <a:ext uri="{FF2B5EF4-FFF2-40B4-BE49-F238E27FC236}">
                <a16:creationId xmlns:a16="http://schemas.microsoft.com/office/drawing/2014/main" id="{56A70483-5C13-6D6B-1BD4-32788C169147}"/>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10" name="Slide Number Placeholder 9">
            <a:extLst>
              <a:ext uri="{FF2B5EF4-FFF2-40B4-BE49-F238E27FC236}">
                <a16:creationId xmlns:a16="http://schemas.microsoft.com/office/drawing/2014/main" id="{F55B6F49-4918-0760-C363-392DB52978C6}"/>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AC0A4E-6D81-4ABA-B67B-49A403CF3CA9}" type="slidenum">
              <a:rPr lang="en-US" smtClean="0"/>
              <a:t>‹#›</a:t>
            </a:fld>
            <a:endParaRPr lang="en-US"/>
          </a:p>
        </p:txBody>
      </p:sp>
    </p:spTree>
    <p:extLst>
      <p:ext uri="{BB962C8B-B14F-4D97-AF65-F5344CB8AC3E}">
        <p14:creationId xmlns:p14="http://schemas.microsoft.com/office/powerpoint/2010/main" val="1527602936"/>
      </p:ext>
    </p:extLst>
  </p:cSld>
  <p:clrMap bg1="dk1" tx1="lt1" bg2="dk2" tx2="lt2" accent1="accent1" accent2="accent2" accent3="accent3" accent4="accent4" accent5="accent5" accent6="accent6" hlink="hlink" folHlink="folHlink"/>
  <p:sldLayoutIdLst>
    <p:sldLayoutId id="2147483741" r:id="rId1"/>
    <p:sldLayoutId id="2147483739" r:id="rId2"/>
    <p:sldLayoutId id="2147483740" r:id="rId3"/>
    <p:sldLayoutId id="2147483742" r:id="rId4"/>
    <p:sldLayoutId id="2147483743" r:id="rId5"/>
    <p:sldLayoutId id="2147483744" r:id="rId6"/>
    <p:sldLayoutId id="2147483745" r:id="rId7"/>
    <p:sldLayoutId id="2147483746" r:id="rId8"/>
    <p:sldLayoutId id="2147483748" r:id="rId9"/>
    <p:sldLayoutId id="2147483751" r:id="rId10"/>
    <p:sldLayoutId id="2147483752" r:id="rId11"/>
    <p:sldLayoutId id="2147483753" r:id="rId12"/>
    <p:sldLayoutId id="2147483755" r:id="rId13"/>
  </p:sldLayoutIdLst>
  <p:hf hdr="0" ftr="0"/>
  <p:txStyles>
    <p:titleStyle>
      <a:lvl1pPr algn="l" defTabSz="685800" rtl="0" eaLnBrk="1" latinLnBrk="0" hangingPunct="1">
        <a:lnSpc>
          <a:spcPct val="100000"/>
        </a:lnSpc>
        <a:spcBef>
          <a:spcPct val="0"/>
        </a:spcBef>
        <a:buNone/>
        <a:defRPr sz="3600" b="0" kern="1200">
          <a:solidFill>
            <a:schemeClr val="bg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000" kern="1200">
          <a:solidFill>
            <a:schemeClr val="bg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6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www.scaler.com/topics/c/install-c-on-linux/" TargetMode="External"/><Relationship Id="rId2" Type="http://schemas.openxmlformats.org/officeDocument/2006/relationships/hyperlink" Target="https://www.scaler.com/topics/c/c-compiler-for-windows/"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hyperlink" Target="https://ecomputernotes.com/what-is-c/file-handling-in-c" TargetMode="External"/><Relationship Id="rId13" Type="http://schemas.openxmlformats.org/officeDocument/2006/relationships/hyperlink" Target="https://www.shiksha.com/online-courses/articles/variables-in-c-programming-types-scope-and-lifetime/" TargetMode="External"/><Relationship Id="rId3" Type="http://schemas.openxmlformats.org/officeDocument/2006/relationships/hyperlink" Target="docs/Lab%208%20C%20-%20Files.pdf" TargetMode="External"/><Relationship Id="rId7" Type="http://schemas.openxmlformats.org/officeDocument/2006/relationships/hyperlink" Target="http://readersnepal.com/programming/c-language/file-handling#google_vignette" TargetMode="External"/><Relationship Id="rId12" Type="http://schemas.openxmlformats.org/officeDocument/2006/relationships/hyperlink" Target="https://www.prepbytes.com/blog/c-programming/c-input-and-output-functions/" TargetMode="External"/><Relationship Id="rId2" Type="http://schemas.openxmlformats.org/officeDocument/2006/relationships/hyperlink" Target="https://www.scaler.com/topics/c/types-of-errors-in-c/" TargetMode="External"/><Relationship Id="rId1" Type="http://schemas.openxmlformats.org/officeDocument/2006/relationships/slideLayout" Target="../slideLayouts/slideLayout3.xml"/><Relationship Id="rId6" Type="http://schemas.openxmlformats.org/officeDocument/2006/relationships/hyperlink" Target="https://www.slideserve.com/amber/command-line-arguments" TargetMode="External"/><Relationship Id="rId11" Type="http://schemas.openxmlformats.org/officeDocument/2006/relationships/hyperlink" Target="https://www.scaler.com/topics/c/input-and-output-functions-in-c/" TargetMode="External"/><Relationship Id="rId5" Type="http://schemas.openxmlformats.org/officeDocument/2006/relationships/hyperlink" Target="https://www.educba.com/constants-in-c/" TargetMode="External"/><Relationship Id="rId15" Type="http://schemas.openxmlformats.org/officeDocument/2006/relationships/hyperlink" Target="https://techvidvan.com/tutorials/data-types-in-cpp/" TargetMode="External"/><Relationship Id="rId10" Type="http://schemas.openxmlformats.org/officeDocument/2006/relationships/hyperlink" Target="https://techvidvan.com/tutorials/cpp-file-handling/" TargetMode="External"/><Relationship Id="rId4" Type="http://schemas.openxmlformats.org/officeDocument/2006/relationships/hyperlink" Target="https://www.educba.com/programming-errors-in-c/" TargetMode="External"/><Relationship Id="rId9" Type="http://schemas.openxmlformats.org/officeDocument/2006/relationships/hyperlink" Target="https://www.geeksforgeeks.org/basics-file-handling-c/" TargetMode="External"/><Relationship Id="rId14" Type="http://schemas.openxmlformats.org/officeDocument/2006/relationships/hyperlink" Target="https://www.scaler.com/topics/c/pointers-in-c/"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 programming – Lab. 8</a:t>
            </a:r>
          </a:p>
        </p:txBody>
      </p:sp>
      <p:sp>
        <p:nvSpPr>
          <p:cNvPr id="8" name="Subtitle 7"/>
          <p:cNvSpPr>
            <a:spLocks noGrp="1"/>
          </p:cNvSpPr>
          <p:nvPr>
            <p:ph type="subTitle" idx="4294967295"/>
          </p:nvPr>
        </p:nvSpPr>
        <p:spPr>
          <a:xfrm>
            <a:off x="2408062" y="2328337"/>
            <a:ext cx="5725466" cy="638097"/>
          </a:xfrm>
          <a:prstGeom prst="rect">
            <a:avLst/>
          </a:prstGeom>
        </p:spPr>
        <p:txBody>
          <a:bodyPr>
            <a:normAutofit fontScale="92500" lnSpcReduction="10000"/>
          </a:bodyPr>
          <a:lstStyle/>
          <a:p>
            <a:r>
              <a:rPr lang="en-US" dirty="0"/>
              <a:t>Faculty of Mathematics and Computer Science</a:t>
            </a:r>
          </a:p>
        </p:txBody>
      </p:sp>
    </p:spTree>
    <p:extLst>
      <p:ext uri="{BB962C8B-B14F-4D97-AF65-F5344CB8AC3E}">
        <p14:creationId xmlns:p14="http://schemas.microsoft.com/office/powerpoint/2010/main" val="215627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1AE01257-EF59-02C5-13FA-FD9741F74AE5}"/>
              </a:ext>
            </a:extLst>
          </p:cNvPr>
          <p:cNvPicPr>
            <a:picLocks noChangeAspect="1"/>
          </p:cNvPicPr>
          <p:nvPr/>
        </p:nvPicPr>
        <p:blipFill>
          <a:blip r:embed="rId3"/>
          <a:stretch>
            <a:fillRect/>
          </a:stretch>
        </p:blipFill>
        <p:spPr>
          <a:xfrm>
            <a:off x="5703152" y="2562976"/>
            <a:ext cx="3406435" cy="1653683"/>
          </a:xfrm>
          <a:prstGeom prst="rect">
            <a:avLst/>
          </a:prstGeom>
        </p:spPr>
      </p:pic>
      <p:pic>
        <p:nvPicPr>
          <p:cNvPr id="9" name="Picture 8">
            <a:extLst>
              <a:ext uri="{FF2B5EF4-FFF2-40B4-BE49-F238E27FC236}">
                <a16:creationId xmlns:a16="http://schemas.microsoft.com/office/drawing/2014/main" id="{68626DEE-9DDD-1707-147D-B5220F1544CF}"/>
              </a:ext>
            </a:extLst>
          </p:cNvPr>
          <p:cNvPicPr>
            <a:picLocks noChangeAspect="1"/>
          </p:cNvPicPr>
          <p:nvPr/>
        </p:nvPicPr>
        <p:blipFill>
          <a:blip r:embed="rId4"/>
          <a:stretch>
            <a:fillRect/>
          </a:stretch>
        </p:blipFill>
        <p:spPr>
          <a:xfrm>
            <a:off x="1617926" y="972214"/>
            <a:ext cx="4419600" cy="1167511"/>
          </a:xfrm>
          <a:prstGeom prst="rect">
            <a:avLst/>
          </a:prstGeom>
        </p:spPr>
      </p:pic>
      <p:sp>
        <p:nvSpPr>
          <p:cNvPr id="6" name="Text Placeholder 3">
            <a:extLst>
              <a:ext uri="{FF2B5EF4-FFF2-40B4-BE49-F238E27FC236}">
                <a16:creationId xmlns:a16="http://schemas.microsoft.com/office/drawing/2014/main" id="{538BD052-5F1E-6C4A-5294-D446D80E754F}"/>
              </a:ext>
            </a:extLst>
          </p:cNvPr>
          <p:cNvSpPr txBox="1">
            <a:spLocks/>
          </p:cNvSpPr>
          <p:nvPr/>
        </p:nvSpPr>
        <p:spPr>
          <a:xfrm>
            <a:off x="0" y="-3387"/>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Derived data types</a:t>
            </a:r>
          </a:p>
        </p:txBody>
      </p:sp>
      <p:sp>
        <p:nvSpPr>
          <p:cNvPr id="4" name="Rectangle 3">
            <a:extLst>
              <a:ext uri="{FF2B5EF4-FFF2-40B4-BE49-F238E27FC236}">
                <a16:creationId xmlns:a16="http://schemas.microsoft.com/office/drawing/2014/main" id="{6CD5178F-9839-CC14-A0D3-246A87A28A37}"/>
              </a:ext>
            </a:extLst>
          </p:cNvPr>
          <p:cNvSpPr/>
          <p:nvPr/>
        </p:nvSpPr>
        <p:spPr>
          <a:xfrm>
            <a:off x="8534400" y="5313680"/>
            <a:ext cx="365653" cy="35532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08" name="Rectangle 1107">
            <a:extLst>
              <a:ext uri="{FF2B5EF4-FFF2-40B4-BE49-F238E27FC236}">
                <a16:creationId xmlns:a16="http://schemas.microsoft.com/office/drawing/2014/main" id="{E46D24BE-DCD4-624F-27C5-A2855E17FFE2}"/>
              </a:ext>
            </a:extLst>
          </p:cNvPr>
          <p:cNvSpPr/>
          <p:nvPr/>
        </p:nvSpPr>
        <p:spPr>
          <a:xfrm>
            <a:off x="6953250" y="5991225"/>
            <a:ext cx="2047875" cy="46534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2D887B2-5D90-46FB-9C90-BB19339DF27F}"/>
              </a:ext>
            </a:extLst>
          </p:cNvPr>
          <p:cNvSpPr txBox="1"/>
          <p:nvPr/>
        </p:nvSpPr>
        <p:spPr>
          <a:xfrm>
            <a:off x="350658" y="1505506"/>
            <a:ext cx="955892" cy="2031325"/>
          </a:xfrm>
          <a:prstGeom prst="rect">
            <a:avLst/>
          </a:prstGeom>
          <a:noFill/>
        </p:spPr>
        <p:txBody>
          <a:bodyPr wrap="square">
            <a:spAutoFit/>
          </a:bodyPr>
          <a:lstStyle/>
          <a:p>
            <a:r>
              <a:rPr lang="en-US" b="1" dirty="0"/>
              <a:t>Arrays</a:t>
            </a:r>
            <a:br>
              <a:rPr lang="en-US" dirty="0"/>
            </a:br>
            <a:endParaRPr lang="en-US" dirty="0"/>
          </a:p>
          <a:p>
            <a:endParaRPr lang="en-US" dirty="0"/>
          </a:p>
          <a:p>
            <a:endParaRPr lang="en-US" dirty="0"/>
          </a:p>
          <a:p>
            <a:endParaRPr lang="en-US" dirty="0"/>
          </a:p>
          <a:p>
            <a:endParaRPr lang="en-US" dirty="0"/>
          </a:p>
          <a:p>
            <a:endParaRPr lang="en-US" b="1" dirty="0"/>
          </a:p>
        </p:txBody>
      </p:sp>
      <p:sp>
        <p:nvSpPr>
          <p:cNvPr id="7" name="Rectangle 1">
            <a:extLst>
              <a:ext uri="{FF2B5EF4-FFF2-40B4-BE49-F238E27FC236}">
                <a16:creationId xmlns:a16="http://schemas.microsoft.com/office/drawing/2014/main" id="{B0BC8580-08CE-815C-715E-3C9B0FD66286}"/>
              </a:ext>
            </a:extLst>
          </p:cNvPr>
          <p:cNvSpPr>
            <a:spLocks noChangeArrowheads="1"/>
          </p:cNvSpPr>
          <p:nvPr/>
        </p:nvSpPr>
        <p:spPr bwMode="auto">
          <a:xfrm>
            <a:off x="350658" y="5178582"/>
            <a:ext cx="740664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panose="020B0604020202020204" pitchFamily="34" charset="0"/>
              </a:rPr>
              <a:t>Pointers</a:t>
            </a:r>
          </a:p>
        </p:txBody>
      </p:sp>
      <p:pic>
        <p:nvPicPr>
          <p:cNvPr id="2051" name="Picture 3" descr="Functions In C Programming | C fundamentals | Edureka">
            <a:extLst>
              <a:ext uri="{FF2B5EF4-FFF2-40B4-BE49-F238E27FC236}">
                <a16:creationId xmlns:a16="http://schemas.microsoft.com/office/drawing/2014/main" id="{00614FFA-3D81-B88E-656D-2E868A5B25C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96436" y="2160380"/>
            <a:ext cx="4428636" cy="253724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CB166C2-DD58-2318-D373-78F294415459}"/>
              </a:ext>
            </a:extLst>
          </p:cNvPr>
          <p:cNvSpPr txBox="1"/>
          <p:nvPr/>
        </p:nvSpPr>
        <p:spPr>
          <a:xfrm>
            <a:off x="279346" y="3204488"/>
            <a:ext cx="1338580" cy="369332"/>
          </a:xfrm>
          <a:prstGeom prst="rect">
            <a:avLst/>
          </a:prstGeom>
          <a:noFill/>
        </p:spPr>
        <p:txBody>
          <a:bodyPr wrap="square">
            <a:spAutoFit/>
          </a:bodyPr>
          <a:lstStyle/>
          <a:p>
            <a:r>
              <a:rPr lang="en-US" b="1" dirty="0"/>
              <a:t>Functions</a:t>
            </a:r>
            <a:endParaRPr lang="en-US" dirty="0"/>
          </a:p>
        </p:txBody>
      </p:sp>
      <p:pic>
        <p:nvPicPr>
          <p:cNvPr id="13" name="Picture 12">
            <a:extLst>
              <a:ext uri="{FF2B5EF4-FFF2-40B4-BE49-F238E27FC236}">
                <a16:creationId xmlns:a16="http://schemas.microsoft.com/office/drawing/2014/main" id="{EC50B12C-21E2-428F-F489-4A26F40DBCE3}"/>
              </a:ext>
            </a:extLst>
          </p:cNvPr>
          <p:cNvPicPr>
            <a:picLocks noChangeAspect="1"/>
          </p:cNvPicPr>
          <p:nvPr/>
        </p:nvPicPr>
        <p:blipFill>
          <a:blip r:embed="rId6"/>
          <a:stretch>
            <a:fillRect/>
          </a:stretch>
        </p:blipFill>
        <p:spPr>
          <a:xfrm>
            <a:off x="1522430" y="4866681"/>
            <a:ext cx="6911939" cy="1653683"/>
          </a:xfrm>
          <a:prstGeom prst="rect">
            <a:avLst/>
          </a:prstGeom>
        </p:spPr>
      </p:pic>
      <p:cxnSp>
        <p:nvCxnSpPr>
          <p:cNvPr id="15" name="Straight Connector 14">
            <a:extLst>
              <a:ext uri="{FF2B5EF4-FFF2-40B4-BE49-F238E27FC236}">
                <a16:creationId xmlns:a16="http://schemas.microsoft.com/office/drawing/2014/main" id="{59F245E4-9506-6348-1BF1-AD66714A86B6}"/>
              </a:ext>
            </a:extLst>
          </p:cNvPr>
          <p:cNvCxnSpPr/>
          <p:nvPr/>
        </p:nvCxnSpPr>
        <p:spPr>
          <a:xfrm>
            <a:off x="279346" y="2139725"/>
            <a:ext cx="82550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C6B5C48-E1B3-8DB0-5BDD-01435491EA6E}"/>
              </a:ext>
            </a:extLst>
          </p:cNvPr>
          <p:cNvCxnSpPr/>
          <p:nvPr/>
        </p:nvCxnSpPr>
        <p:spPr>
          <a:xfrm>
            <a:off x="179315" y="4697620"/>
            <a:ext cx="8255054"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227FBF4-6B14-EBDD-FE04-44F707EA598B}"/>
              </a:ext>
            </a:extLst>
          </p:cNvPr>
          <p:cNvSpPr txBox="1"/>
          <p:nvPr/>
        </p:nvSpPr>
        <p:spPr>
          <a:xfrm>
            <a:off x="-1163" y="1505506"/>
            <a:ext cx="438907" cy="369332"/>
          </a:xfrm>
          <a:prstGeom prst="rect">
            <a:avLst/>
          </a:prstGeom>
          <a:noFill/>
        </p:spPr>
        <p:txBody>
          <a:bodyPr wrap="square">
            <a:spAutoFit/>
          </a:bodyPr>
          <a:lstStyle/>
          <a:p>
            <a:r>
              <a:rPr lang="en-US" dirty="0"/>
              <a:t>📌</a:t>
            </a:r>
          </a:p>
        </p:txBody>
      </p:sp>
      <p:sp>
        <p:nvSpPr>
          <p:cNvPr id="18" name="TextBox 17">
            <a:extLst>
              <a:ext uri="{FF2B5EF4-FFF2-40B4-BE49-F238E27FC236}">
                <a16:creationId xmlns:a16="http://schemas.microsoft.com/office/drawing/2014/main" id="{38D0733E-9AF3-D773-96A4-81DBAF441A33}"/>
              </a:ext>
            </a:extLst>
          </p:cNvPr>
          <p:cNvSpPr txBox="1"/>
          <p:nvPr/>
        </p:nvSpPr>
        <p:spPr>
          <a:xfrm>
            <a:off x="-88249" y="3185994"/>
            <a:ext cx="438907" cy="369332"/>
          </a:xfrm>
          <a:prstGeom prst="rect">
            <a:avLst/>
          </a:prstGeom>
          <a:noFill/>
        </p:spPr>
        <p:txBody>
          <a:bodyPr wrap="square">
            <a:spAutoFit/>
          </a:bodyPr>
          <a:lstStyle/>
          <a:p>
            <a:r>
              <a:rPr lang="en-US" dirty="0"/>
              <a:t>📌</a:t>
            </a:r>
          </a:p>
        </p:txBody>
      </p:sp>
      <p:sp>
        <p:nvSpPr>
          <p:cNvPr id="20" name="TextBox 19">
            <a:extLst>
              <a:ext uri="{FF2B5EF4-FFF2-40B4-BE49-F238E27FC236}">
                <a16:creationId xmlns:a16="http://schemas.microsoft.com/office/drawing/2014/main" id="{D16A7DC3-FF2B-DD38-3795-B4D6A076C3C1}"/>
              </a:ext>
            </a:extLst>
          </p:cNvPr>
          <p:cNvSpPr txBox="1"/>
          <p:nvPr/>
        </p:nvSpPr>
        <p:spPr>
          <a:xfrm>
            <a:off x="-16457" y="5178582"/>
            <a:ext cx="438907" cy="369332"/>
          </a:xfrm>
          <a:prstGeom prst="rect">
            <a:avLst/>
          </a:prstGeom>
          <a:noFill/>
        </p:spPr>
        <p:txBody>
          <a:bodyPr wrap="square">
            <a:spAutoFit/>
          </a:bodyPr>
          <a:lstStyle/>
          <a:p>
            <a:r>
              <a:rPr lang="en-US" dirty="0"/>
              <a:t>📌</a:t>
            </a:r>
          </a:p>
        </p:txBody>
      </p:sp>
      <p:cxnSp>
        <p:nvCxnSpPr>
          <p:cNvPr id="22" name="Straight Connector 21">
            <a:extLst>
              <a:ext uri="{FF2B5EF4-FFF2-40B4-BE49-F238E27FC236}">
                <a16:creationId xmlns:a16="http://schemas.microsoft.com/office/drawing/2014/main" id="{739182BF-99FA-B460-9A1B-F6B98B281533}"/>
              </a:ext>
            </a:extLst>
          </p:cNvPr>
          <p:cNvCxnSpPr/>
          <p:nvPr/>
        </p:nvCxnSpPr>
        <p:spPr>
          <a:xfrm>
            <a:off x="5703152" y="2160380"/>
            <a:ext cx="0" cy="255789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8090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E2DC2CD-9C26-9699-BE65-B990F296D8AD}"/>
              </a:ext>
            </a:extLst>
          </p:cNvPr>
          <p:cNvSpPr/>
          <p:nvPr/>
        </p:nvSpPr>
        <p:spPr>
          <a:xfrm>
            <a:off x="317531" y="3142325"/>
            <a:ext cx="6187440" cy="171569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F5E427AB-60B9-A3F0-1C2B-477BA20C25BA}"/>
              </a:ext>
            </a:extLst>
          </p:cNvPr>
          <p:cNvSpPr/>
          <p:nvPr/>
        </p:nvSpPr>
        <p:spPr>
          <a:xfrm>
            <a:off x="317531" y="4958272"/>
            <a:ext cx="6187440" cy="142220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4676EAD0-9C8F-0755-E202-F2A86CCBE87D}"/>
              </a:ext>
            </a:extLst>
          </p:cNvPr>
          <p:cNvSpPr/>
          <p:nvPr/>
        </p:nvSpPr>
        <p:spPr>
          <a:xfrm>
            <a:off x="304800" y="1066800"/>
            <a:ext cx="6187440" cy="19812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Text Placeholder 3">
            <a:extLst>
              <a:ext uri="{FF2B5EF4-FFF2-40B4-BE49-F238E27FC236}">
                <a16:creationId xmlns:a16="http://schemas.microsoft.com/office/drawing/2014/main" id="{538BD052-5F1E-6C4A-5294-D446D80E754F}"/>
              </a:ext>
            </a:extLst>
          </p:cNvPr>
          <p:cNvSpPr txBox="1">
            <a:spLocks/>
          </p:cNvSpPr>
          <p:nvPr/>
        </p:nvSpPr>
        <p:spPr>
          <a:xfrm>
            <a:off x="0" y="-3387"/>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User-defined data types</a:t>
            </a:r>
          </a:p>
        </p:txBody>
      </p:sp>
      <p:sp>
        <p:nvSpPr>
          <p:cNvPr id="4" name="Rectangle 3">
            <a:extLst>
              <a:ext uri="{FF2B5EF4-FFF2-40B4-BE49-F238E27FC236}">
                <a16:creationId xmlns:a16="http://schemas.microsoft.com/office/drawing/2014/main" id="{6CD5178F-9839-CC14-A0D3-246A87A28A37}"/>
              </a:ext>
            </a:extLst>
          </p:cNvPr>
          <p:cNvSpPr/>
          <p:nvPr/>
        </p:nvSpPr>
        <p:spPr>
          <a:xfrm>
            <a:off x="8534400" y="5313680"/>
            <a:ext cx="365653" cy="35532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07" name="TextBox 1106">
            <a:extLst>
              <a:ext uri="{FF2B5EF4-FFF2-40B4-BE49-F238E27FC236}">
                <a16:creationId xmlns:a16="http://schemas.microsoft.com/office/drawing/2014/main" id="{3FFB3B75-1E35-316A-B2C1-CAA703F817CE}"/>
              </a:ext>
            </a:extLst>
          </p:cNvPr>
          <p:cNvSpPr txBox="1"/>
          <p:nvPr/>
        </p:nvSpPr>
        <p:spPr>
          <a:xfrm>
            <a:off x="3071305" y="1329557"/>
            <a:ext cx="2321982" cy="369332"/>
          </a:xfrm>
          <a:prstGeom prst="rect">
            <a:avLst/>
          </a:prstGeom>
          <a:noFill/>
        </p:spPr>
        <p:txBody>
          <a:bodyPr wrap="none" rtlCol="0">
            <a:spAutoFit/>
          </a:bodyPr>
          <a:lstStyle/>
          <a:p>
            <a:r>
              <a:rPr lang="en-US" b="1" dirty="0">
                <a:solidFill>
                  <a:schemeClr val="bg1"/>
                </a:solidFill>
                <a:latin typeface="Arial" panose="020B0604020202020204" pitchFamily="34" charset="0"/>
                <a:cs typeface="Arial" panose="020B0604020202020204" pitchFamily="34" charset="0"/>
              </a:rPr>
              <a:t>Primary Data Types</a:t>
            </a:r>
          </a:p>
        </p:txBody>
      </p:sp>
      <p:sp>
        <p:nvSpPr>
          <p:cNvPr id="1108" name="Rectangle 1107">
            <a:extLst>
              <a:ext uri="{FF2B5EF4-FFF2-40B4-BE49-F238E27FC236}">
                <a16:creationId xmlns:a16="http://schemas.microsoft.com/office/drawing/2014/main" id="{E46D24BE-DCD4-624F-27C5-A2855E17FFE2}"/>
              </a:ext>
            </a:extLst>
          </p:cNvPr>
          <p:cNvSpPr/>
          <p:nvPr/>
        </p:nvSpPr>
        <p:spPr>
          <a:xfrm>
            <a:off x="6953250" y="5991225"/>
            <a:ext cx="2047875" cy="46534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4" name="TextBox 1113">
            <a:extLst>
              <a:ext uri="{FF2B5EF4-FFF2-40B4-BE49-F238E27FC236}">
                <a16:creationId xmlns:a16="http://schemas.microsoft.com/office/drawing/2014/main" id="{9861EBC4-98AD-C61C-43CD-95F88CAE4344}"/>
              </a:ext>
            </a:extLst>
          </p:cNvPr>
          <p:cNvSpPr txBox="1"/>
          <p:nvPr/>
        </p:nvSpPr>
        <p:spPr>
          <a:xfrm>
            <a:off x="3107583" y="1291021"/>
            <a:ext cx="2335511" cy="369332"/>
          </a:xfrm>
          <a:prstGeom prst="rect">
            <a:avLst/>
          </a:prstGeom>
          <a:noFill/>
        </p:spPr>
        <p:txBody>
          <a:bodyPr wrap="none" rtlCol="0">
            <a:spAutoFit/>
          </a:bodyPr>
          <a:lstStyle/>
          <a:p>
            <a:r>
              <a:rPr lang="en-US" dirty="0">
                <a:solidFill>
                  <a:schemeClr val="bg1"/>
                </a:solidFill>
                <a:latin typeface="Arial" panose="020B0604020202020204" pitchFamily="34" charset="0"/>
                <a:cs typeface="Arial" panose="020B0604020202020204" pitchFamily="34" charset="0"/>
              </a:rPr>
              <a:t>Primary data types in</a:t>
            </a:r>
          </a:p>
        </p:txBody>
      </p:sp>
      <p:sp>
        <p:nvSpPr>
          <p:cNvPr id="14" name="TextBox 13">
            <a:extLst>
              <a:ext uri="{FF2B5EF4-FFF2-40B4-BE49-F238E27FC236}">
                <a16:creationId xmlns:a16="http://schemas.microsoft.com/office/drawing/2014/main" id="{5C664F6C-E33C-42E2-F9EE-348E5523C2BD}"/>
              </a:ext>
            </a:extLst>
          </p:cNvPr>
          <p:cNvSpPr txBox="1"/>
          <p:nvPr/>
        </p:nvSpPr>
        <p:spPr>
          <a:xfrm>
            <a:off x="46705" y="1796759"/>
            <a:ext cx="598241" cy="369332"/>
          </a:xfrm>
          <a:prstGeom prst="rect">
            <a:avLst/>
          </a:prstGeom>
          <a:noFill/>
        </p:spPr>
        <p:txBody>
          <a:bodyPr wrap="none" rtlCol="0">
            <a:spAutoFit/>
          </a:bodyPr>
          <a:lstStyle/>
          <a:p>
            <a:pPr marL="285750" indent="-285750">
              <a:buFont typeface="Arial" panose="020B0604020202020204" pitchFamily="34" charset="0"/>
              <a:buChar char="•"/>
            </a:pPr>
            <a:r>
              <a:rPr lang="en-US" dirty="0"/>
              <a:t>1</a:t>
            </a:r>
          </a:p>
        </p:txBody>
      </p:sp>
      <p:pic>
        <p:nvPicPr>
          <p:cNvPr id="3" name="Picture 2">
            <a:extLst>
              <a:ext uri="{FF2B5EF4-FFF2-40B4-BE49-F238E27FC236}">
                <a16:creationId xmlns:a16="http://schemas.microsoft.com/office/drawing/2014/main" id="{CE492E90-1414-33C6-28AB-10CF82033258}"/>
              </a:ext>
            </a:extLst>
          </p:cNvPr>
          <p:cNvPicPr>
            <a:picLocks noChangeAspect="1"/>
          </p:cNvPicPr>
          <p:nvPr/>
        </p:nvPicPr>
        <p:blipFill>
          <a:blip r:embed="rId2"/>
          <a:stretch>
            <a:fillRect/>
          </a:stretch>
        </p:blipFill>
        <p:spPr>
          <a:xfrm>
            <a:off x="438467" y="1143125"/>
            <a:ext cx="5898614" cy="1796023"/>
          </a:xfrm>
          <a:prstGeom prst="rect">
            <a:avLst/>
          </a:prstGeom>
        </p:spPr>
      </p:pic>
      <p:sp>
        <p:nvSpPr>
          <p:cNvPr id="16" name="TextBox 15">
            <a:extLst>
              <a:ext uri="{FF2B5EF4-FFF2-40B4-BE49-F238E27FC236}">
                <a16:creationId xmlns:a16="http://schemas.microsoft.com/office/drawing/2014/main" id="{9C478124-E34C-5DF2-8FC3-825328E3E20D}"/>
              </a:ext>
            </a:extLst>
          </p:cNvPr>
          <p:cNvSpPr txBox="1"/>
          <p:nvPr/>
        </p:nvSpPr>
        <p:spPr>
          <a:xfrm>
            <a:off x="46705" y="3777959"/>
            <a:ext cx="4638040" cy="369332"/>
          </a:xfrm>
          <a:prstGeom prst="rect">
            <a:avLst/>
          </a:prstGeom>
          <a:noFill/>
        </p:spPr>
        <p:txBody>
          <a:bodyPr wrap="square">
            <a:spAutoFit/>
          </a:bodyPr>
          <a:lstStyle/>
          <a:p>
            <a:pPr marL="285750" indent="-285750">
              <a:buFont typeface="Arial" panose="020B0604020202020204" pitchFamily="34" charset="0"/>
              <a:buChar char="•"/>
            </a:pPr>
            <a:r>
              <a:rPr lang="en-US" dirty="0"/>
              <a:t>1</a:t>
            </a:r>
          </a:p>
        </p:txBody>
      </p:sp>
      <p:sp>
        <p:nvSpPr>
          <p:cNvPr id="18" name="TextBox 17">
            <a:extLst>
              <a:ext uri="{FF2B5EF4-FFF2-40B4-BE49-F238E27FC236}">
                <a16:creationId xmlns:a16="http://schemas.microsoft.com/office/drawing/2014/main" id="{E9F60873-ABF3-1316-AAE6-B29D185D276D}"/>
              </a:ext>
            </a:extLst>
          </p:cNvPr>
          <p:cNvSpPr txBox="1"/>
          <p:nvPr/>
        </p:nvSpPr>
        <p:spPr>
          <a:xfrm>
            <a:off x="46705" y="5421868"/>
            <a:ext cx="4638040" cy="369332"/>
          </a:xfrm>
          <a:prstGeom prst="rect">
            <a:avLst/>
          </a:prstGeom>
          <a:noFill/>
        </p:spPr>
        <p:txBody>
          <a:bodyPr wrap="square">
            <a:spAutoFit/>
          </a:bodyPr>
          <a:lstStyle/>
          <a:p>
            <a:pPr marL="285750" indent="-285750">
              <a:buFont typeface="Arial" panose="020B0604020202020204" pitchFamily="34" charset="0"/>
              <a:buChar char="•"/>
            </a:pPr>
            <a:r>
              <a:rPr lang="en-US" dirty="0"/>
              <a:t>1</a:t>
            </a:r>
          </a:p>
        </p:txBody>
      </p:sp>
      <p:pic>
        <p:nvPicPr>
          <p:cNvPr id="10" name="Picture 9">
            <a:extLst>
              <a:ext uri="{FF2B5EF4-FFF2-40B4-BE49-F238E27FC236}">
                <a16:creationId xmlns:a16="http://schemas.microsoft.com/office/drawing/2014/main" id="{542ACB7B-A096-DEBD-6A23-EF32F95D478C}"/>
              </a:ext>
            </a:extLst>
          </p:cNvPr>
          <p:cNvPicPr>
            <a:picLocks noChangeAspect="1"/>
          </p:cNvPicPr>
          <p:nvPr/>
        </p:nvPicPr>
        <p:blipFill>
          <a:blip r:embed="rId3"/>
          <a:stretch>
            <a:fillRect/>
          </a:stretch>
        </p:blipFill>
        <p:spPr>
          <a:xfrm>
            <a:off x="438467" y="5057773"/>
            <a:ext cx="5945568" cy="1222453"/>
          </a:xfrm>
          <a:prstGeom prst="rect">
            <a:avLst/>
          </a:prstGeom>
        </p:spPr>
      </p:pic>
      <p:pic>
        <p:nvPicPr>
          <p:cNvPr id="8" name="Picture 7">
            <a:extLst>
              <a:ext uri="{FF2B5EF4-FFF2-40B4-BE49-F238E27FC236}">
                <a16:creationId xmlns:a16="http://schemas.microsoft.com/office/drawing/2014/main" id="{3D56D783-BB12-DCDE-4F1E-3687BFA5AE01}"/>
              </a:ext>
            </a:extLst>
          </p:cNvPr>
          <p:cNvPicPr>
            <a:picLocks noChangeAspect="1"/>
          </p:cNvPicPr>
          <p:nvPr/>
        </p:nvPicPr>
        <p:blipFill>
          <a:blip r:embed="rId4"/>
          <a:stretch>
            <a:fillRect/>
          </a:stretch>
        </p:blipFill>
        <p:spPr>
          <a:xfrm>
            <a:off x="438467" y="3210603"/>
            <a:ext cx="5898614" cy="1564745"/>
          </a:xfrm>
          <a:prstGeom prst="rect">
            <a:avLst/>
          </a:prstGeom>
        </p:spPr>
      </p:pic>
    </p:spTree>
    <p:extLst>
      <p:ext uri="{BB962C8B-B14F-4D97-AF65-F5344CB8AC3E}">
        <p14:creationId xmlns:p14="http://schemas.microsoft.com/office/powerpoint/2010/main" val="2344487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38BD052-5F1E-6C4A-5294-D446D80E754F}"/>
              </a:ext>
            </a:extLst>
          </p:cNvPr>
          <p:cNvSpPr txBox="1">
            <a:spLocks/>
          </p:cNvSpPr>
          <p:nvPr/>
        </p:nvSpPr>
        <p:spPr>
          <a:xfrm>
            <a:off x="0" y="-3387"/>
            <a:ext cx="9144000" cy="684107"/>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Data types: Memory, Format Specifiers, Ranges</a:t>
            </a:r>
          </a:p>
        </p:txBody>
      </p:sp>
      <p:graphicFrame>
        <p:nvGraphicFramePr>
          <p:cNvPr id="4" name="Table 3">
            <a:extLst>
              <a:ext uri="{FF2B5EF4-FFF2-40B4-BE49-F238E27FC236}">
                <a16:creationId xmlns:a16="http://schemas.microsoft.com/office/drawing/2014/main" id="{D5584F50-AAFD-A895-45E3-F8A3A445C77D}"/>
              </a:ext>
            </a:extLst>
          </p:cNvPr>
          <p:cNvGraphicFramePr>
            <a:graphicFrameLocks noGrp="1"/>
          </p:cNvGraphicFramePr>
          <p:nvPr>
            <p:extLst>
              <p:ext uri="{D42A27DB-BD31-4B8C-83A1-F6EECF244321}">
                <p14:modId xmlns:p14="http://schemas.microsoft.com/office/powerpoint/2010/main" val="2796752557"/>
              </p:ext>
            </p:extLst>
          </p:nvPr>
        </p:nvGraphicFramePr>
        <p:xfrm>
          <a:off x="599440" y="734804"/>
          <a:ext cx="8097519" cy="6123196"/>
        </p:xfrm>
        <a:graphic>
          <a:graphicData uri="http://schemas.openxmlformats.org/drawingml/2006/table">
            <a:tbl>
              <a:tblPr firstRow="1" bandRow="1">
                <a:tableStyleId>{5C22544A-7EE6-4342-B048-85BDC9FD1C3A}</a:tableStyleId>
              </a:tblPr>
              <a:tblGrid>
                <a:gridCol w="1651589">
                  <a:extLst>
                    <a:ext uri="{9D8B030D-6E8A-4147-A177-3AD203B41FA5}">
                      <a16:colId xmlns:a16="http://schemas.microsoft.com/office/drawing/2014/main" val="3679010417"/>
                    </a:ext>
                  </a:extLst>
                </a:gridCol>
                <a:gridCol w="1428534">
                  <a:extLst>
                    <a:ext uri="{9D8B030D-6E8A-4147-A177-3AD203B41FA5}">
                      <a16:colId xmlns:a16="http://schemas.microsoft.com/office/drawing/2014/main" val="190417134"/>
                    </a:ext>
                  </a:extLst>
                </a:gridCol>
                <a:gridCol w="1236170">
                  <a:extLst>
                    <a:ext uri="{9D8B030D-6E8A-4147-A177-3AD203B41FA5}">
                      <a16:colId xmlns:a16="http://schemas.microsoft.com/office/drawing/2014/main" val="1918277861"/>
                    </a:ext>
                  </a:extLst>
                </a:gridCol>
                <a:gridCol w="3781226">
                  <a:extLst>
                    <a:ext uri="{9D8B030D-6E8A-4147-A177-3AD203B41FA5}">
                      <a16:colId xmlns:a16="http://schemas.microsoft.com/office/drawing/2014/main" val="3654299874"/>
                    </a:ext>
                  </a:extLst>
                </a:gridCol>
              </a:tblGrid>
              <a:tr h="731179">
                <a:tc>
                  <a:txBody>
                    <a:bodyPr/>
                    <a:lstStyle/>
                    <a:p>
                      <a:pPr algn="ctr"/>
                      <a:r>
                        <a:rPr lang="en-US" b="1" dirty="0"/>
                        <a:t>Data Types</a:t>
                      </a:r>
                      <a:endParaRPr lang="en-US" dirty="0"/>
                    </a:p>
                  </a:txBody>
                  <a:tcPr anchor="ctr"/>
                </a:tc>
                <a:tc>
                  <a:txBody>
                    <a:bodyPr/>
                    <a:lstStyle/>
                    <a:p>
                      <a:pPr algn="ctr"/>
                      <a:r>
                        <a:rPr lang="en-US" b="1" dirty="0"/>
                        <a:t>Memory (In Bytes)</a:t>
                      </a:r>
                      <a:endParaRPr lang="en-US" dirty="0"/>
                    </a:p>
                  </a:txBody>
                  <a:tcPr anchor="ctr"/>
                </a:tc>
                <a:tc>
                  <a:txBody>
                    <a:bodyPr/>
                    <a:lstStyle/>
                    <a:p>
                      <a:pPr algn="ctr"/>
                      <a:r>
                        <a:rPr lang="en-US" b="1" dirty="0"/>
                        <a:t>Format Specifiers</a:t>
                      </a:r>
                      <a:endParaRPr lang="en-US" dirty="0"/>
                    </a:p>
                  </a:txBody>
                  <a:tcPr anchor="ctr"/>
                </a:tc>
                <a:tc>
                  <a:txBody>
                    <a:bodyPr/>
                    <a:lstStyle/>
                    <a:p>
                      <a:pPr algn="ctr"/>
                      <a:r>
                        <a:rPr lang="en-US" b="1" dirty="0"/>
                        <a:t>Range</a:t>
                      </a:r>
                      <a:endParaRPr lang="en-US" dirty="0"/>
                    </a:p>
                  </a:txBody>
                  <a:tcPr anchor="ctr"/>
                </a:tc>
                <a:extLst>
                  <a:ext uri="{0D108BD9-81ED-4DB2-BD59-A6C34878D82A}">
                    <a16:rowId xmlns:a16="http://schemas.microsoft.com/office/drawing/2014/main" val="3135610592"/>
                  </a:ext>
                </a:extLst>
              </a:tr>
              <a:tr h="387992">
                <a:tc>
                  <a:txBody>
                    <a:bodyPr/>
                    <a:lstStyle/>
                    <a:p>
                      <a:pPr algn="ctr" rtl="0" fontAlgn="ctr"/>
                      <a:r>
                        <a:rPr lang="en-US" dirty="0">
                          <a:effectLst/>
                        </a:rPr>
                        <a:t>int</a:t>
                      </a:r>
                    </a:p>
                  </a:txBody>
                  <a:tcPr marL="38100" marR="38100" marT="38100" marB="38100" anchor="ctr"/>
                </a:tc>
                <a:tc>
                  <a:txBody>
                    <a:bodyPr/>
                    <a:lstStyle/>
                    <a:p>
                      <a:pPr algn="ctr" rtl="0" fontAlgn="ctr"/>
                      <a:r>
                        <a:rPr lang="en-US">
                          <a:effectLst/>
                        </a:rPr>
                        <a:t>4</a:t>
                      </a:r>
                    </a:p>
                  </a:txBody>
                  <a:tcPr marL="38100" marR="38100" marT="38100" marB="38100" anchor="ctr"/>
                </a:tc>
                <a:tc>
                  <a:txBody>
                    <a:bodyPr/>
                    <a:lstStyle/>
                    <a:p>
                      <a:pPr algn="ctr" rtl="0" fontAlgn="ctr"/>
                      <a:r>
                        <a:rPr lang="en-US" b="1" dirty="0">
                          <a:effectLst/>
                        </a:rPr>
                        <a:t>%d</a:t>
                      </a:r>
                    </a:p>
                  </a:txBody>
                  <a:tcPr marL="38100" marR="38100" marT="38100" marB="38100" anchor="ctr"/>
                </a:tc>
                <a:tc>
                  <a:txBody>
                    <a:bodyPr/>
                    <a:lstStyle/>
                    <a:p>
                      <a:pPr algn="ctr" rtl="0" fontAlgn="ctr"/>
                      <a:r>
                        <a:rPr lang="en-US">
                          <a:effectLst/>
                        </a:rPr>
                        <a:t>-2,147,483,648 to 2,147,483,647</a:t>
                      </a:r>
                    </a:p>
                  </a:txBody>
                  <a:tcPr marL="38100" marR="38100" marT="38100" marB="38100" anchor="ctr"/>
                </a:tc>
                <a:extLst>
                  <a:ext uri="{0D108BD9-81ED-4DB2-BD59-A6C34878D82A}">
                    <a16:rowId xmlns:a16="http://schemas.microsoft.com/office/drawing/2014/main" val="2630873106"/>
                  </a:ext>
                </a:extLst>
              </a:tr>
              <a:tr h="369487">
                <a:tc>
                  <a:txBody>
                    <a:bodyPr/>
                    <a:lstStyle/>
                    <a:p>
                      <a:pPr algn="ctr" rtl="0" fontAlgn="ctr"/>
                      <a:r>
                        <a:rPr lang="en-US" dirty="0">
                          <a:effectLst/>
                        </a:rPr>
                        <a:t>short int</a:t>
                      </a:r>
                    </a:p>
                  </a:txBody>
                  <a:tcPr marL="38100" marR="38100" marT="38100" marB="38100" anchor="ctr"/>
                </a:tc>
                <a:tc>
                  <a:txBody>
                    <a:bodyPr/>
                    <a:lstStyle/>
                    <a:p>
                      <a:pPr algn="ctr" rtl="0" fontAlgn="ctr"/>
                      <a:r>
                        <a:rPr lang="en-US">
                          <a:effectLst/>
                        </a:rPr>
                        <a:t>2</a:t>
                      </a:r>
                    </a:p>
                  </a:txBody>
                  <a:tcPr marL="38100" marR="38100" marT="38100" marB="38100" anchor="ctr"/>
                </a:tc>
                <a:tc>
                  <a:txBody>
                    <a:bodyPr/>
                    <a:lstStyle/>
                    <a:p>
                      <a:pPr algn="ctr" rtl="0" fontAlgn="ctr"/>
                      <a:r>
                        <a:rPr lang="en-US" b="1" dirty="0">
                          <a:effectLst/>
                        </a:rPr>
                        <a:t>%hd</a:t>
                      </a:r>
                    </a:p>
                  </a:txBody>
                  <a:tcPr marL="38100" marR="38100" marT="38100" marB="38100" anchor="ctr"/>
                </a:tc>
                <a:tc>
                  <a:txBody>
                    <a:bodyPr/>
                    <a:lstStyle/>
                    <a:p>
                      <a:pPr algn="ctr" rtl="0" fontAlgn="ctr"/>
                      <a:r>
                        <a:rPr lang="en-US">
                          <a:effectLst/>
                        </a:rPr>
                        <a:t>-32,768 to 32,767</a:t>
                      </a:r>
                    </a:p>
                  </a:txBody>
                  <a:tcPr marL="38100" marR="38100" marT="38100" marB="38100" anchor="ctr"/>
                </a:tc>
                <a:extLst>
                  <a:ext uri="{0D108BD9-81ED-4DB2-BD59-A6C34878D82A}">
                    <a16:rowId xmlns:a16="http://schemas.microsoft.com/office/drawing/2014/main" val="2399185035"/>
                  </a:ext>
                </a:extLst>
              </a:tr>
              <a:tr h="369487">
                <a:tc>
                  <a:txBody>
                    <a:bodyPr/>
                    <a:lstStyle/>
                    <a:p>
                      <a:pPr algn="ctr" rtl="0" fontAlgn="ctr"/>
                      <a:r>
                        <a:rPr lang="en-US" dirty="0">
                          <a:effectLst/>
                        </a:rPr>
                        <a:t>unsigned int</a:t>
                      </a:r>
                    </a:p>
                  </a:txBody>
                  <a:tcPr marL="38100" marR="38100" marT="38100" marB="38100" anchor="ctr"/>
                </a:tc>
                <a:tc>
                  <a:txBody>
                    <a:bodyPr/>
                    <a:lstStyle/>
                    <a:p>
                      <a:pPr algn="ctr" rtl="0" fontAlgn="ctr"/>
                      <a:r>
                        <a:rPr lang="en-US">
                          <a:effectLst/>
                        </a:rPr>
                        <a:t>4</a:t>
                      </a:r>
                    </a:p>
                  </a:txBody>
                  <a:tcPr marL="38100" marR="38100" marT="38100" marB="38100" anchor="ctr"/>
                </a:tc>
                <a:tc>
                  <a:txBody>
                    <a:bodyPr/>
                    <a:lstStyle/>
                    <a:p>
                      <a:pPr algn="ctr" rtl="0" fontAlgn="ctr"/>
                      <a:r>
                        <a:rPr lang="en-US" b="1" dirty="0">
                          <a:effectLst/>
                        </a:rPr>
                        <a:t>%u</a:t>
                      </a:r>
                    </a:p>
                  </a:txBody>
                  <a:tcPr marL="38100" marR="38100" marT="38100" marB="38100" anchor="ctr"/>
                </a:tc>
                <a:tc>
                  <a:txBody>
                    <a:bodyPr/>
                    <a:lstStyle/>
                    <a:p>
                      <a:pPr algn="ctr" rtl="0" fontAlgn="ctr"/>
                      <a:r>
                        <a:rPr lang="en-US">
                          <a:effectLst/>
                        </a:rPr>
                        <a:t>0 to 4,294,967,295</a:t>
                      </a:r>
                    </a:p>
                  </a:txBody>
                  <a:tcPr marL="38100" marR="38100" marT="38100" marB="38100" anchor="ctr"/>
                </a:tc>
                <a:extLst>
                  <a:ext uri="{0D108BD9-81ED-4DB2-BD59-A6C34878D82A}">
                    <a16:rowId xmlns:a16="http://schemas.microsoft.com/office/drawing/2014/main" val="887460106"/>
                  </a:ext>
                </a:extLst>
              </a:tr>
              <a:tr h="369487">
                <a:tc>
                  <a:txBody>
                    <a:bodyPr/>
                    <a:lstStyle/>
                    <a:p>
                      <a:pPr algn="ctr" rtl="0" fontAlgn="ctr"/>
                      <a:r>
                        <a:rPr lang="en-US" dirty="0">
                          <a:effectLst/>
                        </a:rPr>
                        <a:t>unsigned short int</a:t>
                      </a:r>
                    </a:p>
                  </a:txBody>
                  <a:tcPr marL="38100" marR="38100" marT="38100" marB="38100" anchor="ctr"/>
                </a:tc>
                <a:tc>
                  <a:txBody>
                    <a:bodyPr/>
                    <a:lstStyle/>
                    <a:p>
                      <a:pPr algn="ctr" rtl="0" fontAlgn="ctr"/>
                      <a:r>
                        <a:rPr lang="en-US">
                          <a:effectLst/>
                        </a:rPr>
                        <a:t>2</a:t>
                      </a:r>
                    </a:p>
                  </a:txBody>
                  <a:tcPr marL="38100" marR="38100" marT="38100" marB="38100" anchor="ctr"/>
                </a:tc>
                <a:tc>
                  <a:txBody>
                    <a:bodyPr/>
                    <a:lstStyle/>
                    <a:p>
                      <a:pPr algn="ctr" rtl="0" fontAlgn="ctr"/>
                      <a:r>
                        <a:rPr lang="en-US" b="1" dirty="0">
                          <a:effectLst/>
                        </a:rPr>
                        <a:t>%hu</a:t>
                      </a:r>
                    </a:p>
                  </a:txBody>
                  <a:tcPr marL="38100" marR="38100" marT="38100" marB="38100" anchor="ctr"/>
                </a:tc>
                <a:tc>
                  <a:txBody>
                    <a:bodyPr/>
                    <a:lstStyle/>
                    <a:p>
                      <a:pPr algn="ctr" rtl="0" fontAlgn="ctr"/>
                      <a:r>
                        <a:rPr lang="en-US">
                          <a:effectLst/>
                        </a:rPr>
                        <a:t>0 to 65,535</a:t>
                      </a:r>
                    </a:p>
                  </a:txBody>
                  <a:tcPr marL="38100" marR="38100" marT="38100" marB="38100" anchor="ctr"/>
                </a:tc>
                <a:extLst>
                  <a:ext uri="{0D108BD9-81ED-4DB2-BD59-A6C34878D82A}">
                    <a16:rowId xmlns:a16="http://schemas.microsoft.com/office/drawing/2014/main" val="1243767859"/>
                  </a:ext>
                </a:extLst>
              </a:tr>
              <a:tr h="387992">
                <a:tc>
                  <a:txBody>
                    <a:bodyPr/>
                    <a:lstStyle/>
                    <a:p>
                      <a:pPr algn="ctr" rtl="0" fontAlgn="ctr"/>
                      <a:r>
                        <a:rPr lang="en-US" dirty="0">
                          <a:effectLst/>
                        </a:rPr>
                        <a:t>long int</a:t>
                      </a:r>
                    </a:p>
                  </a:txBody>
                  <a:tcPr marL="38100" marR="38100" marT="38100" marB="38100" anchor="ctr"/>
                </a:tc>
                <a:tc>
                  <a:txBody>
                    <a:bodyPr/>
                    <a:lstStyle/>
                    <a:p>
                      <a:pPr algn="ctr" rtl="0" fontAlgn="ctr"/>
                      <a:r>
                        <a:rPr lang="en-US">
                          <a:effectLst/>
                        </a:rPr>
                        <a:t>4</a:t>
                      </a:r>
                    </a:p>
                  </a:txBody>
                  <a:tcPr marL="38100" marR="38100" marT="38100" marB="38100" anchor="ctr"/>
                </a:tc>
                <a:tc>
                  <a:txBody>
                    <a:bodyPr/>
                    <a:lstStyle/>
                    <a:p>
                      <a:pPr algn="ctr" rtl="0" fontAlgn="ctr"/>
                      <a:r>
                        <a:rPr lang="en-US" b="1" dirty="0">
                          <a:effectLst/>
                        </a:rPr>
                        <a:t>%ld</a:t>
                      </a:r>
                    </a:p>
                  </a:txBody>
                  <a:tcPr marL="38100" marR="38100" marT="38100" marB="38100" anchor="ctr"/>
                </a:tc>
                <a:tc>
                  <a:txBody>
                    <a:bodyPr/>
                    <a:lstStyle/>
                    <a:p>
                      <a:pPr algn="ctr" rtl="0" fontAlgn="ctr"/>
                      <a:r>
                        <a:rPr lang="en-US">
                          <a:effectLst/>
                        </a:rPr>
                        <a:t>-2,147,483,648 to 2,147,483,647</a:t>
                      </a:r>
                    </a:p>
                  </a:txBody>
                  <a:tcPr marL="38100" marR="38100" marT="38100" marB="38100" anchor="ctr"/>
                </a:tc>
                <a:extLst>
                  <a:ext uri="{0D108BD9-81ED-4DB2-BD59-A6C34878D82A}">
                    <a16:rowId xmlns:a16="http://schemas.microsoft.com/office/drawing/2014/main" val="2385245091"/>
                  </a:ext>
                </a:extLst>
              </a:tr>
              <a:tr h="369487">
                <a:tc>
                  <a:txBody>
                    <a:bodyPr/>
                    <a:lstStyle/>
                    <a:p>
                      <a:pPr algn="ctr" rtl="0" fontAlgn="ctr"/>
                      <a:r>
                        <a:rPr lang="en-US" dirty="0">
                          <a:effectLst/>
                        </a:rPr>
                        <a:t>unsigned long int</a:t>
                      </a:r>
                    </a:p>
                  </a:txBody>
                  <a:tcPr marL="38100" marR="38100" marT="38100" marB="38100" anchor="ctr"/>
                </a:tc>
                <a:tc>
                  <a:txBody>
                    <a:bodyPr/>
                    <a:lstStyle/>
                    <a:p>
                      <a:pPr algn="ctr" rtl="0" fontAlgn="ctr"/>
                      <a:r>
                        <a:rPr lang="en-US">
                          <a:effectLst/>
                        </a:rPr>
                        <a:t>4</a:t>
                      </a:r>
                    </a:p>
                  </a:txBody>
                  <a:tcPr marL="38100" marR="38100" marT="38100" marB="38100" anchor="ctr"/>
                </a:tc>
                <a:tc>
                  <a:txBody>
                    <a:bodyPr/>
                    <a:lstStyle/>
                    <a:p>
                      <a:pPr algn="ctr" rtl="0" fontAlgn="ctr"/>
                      <a:r>
                        <a:rPr lang="en-US" b="1" dirty="0">
                          <a:effectLst/>
                        </a:rPr>
                        <a:t>%lu</a:t>
                      </a:r>
                    </a:p>
                  </a:txBody>
                  <a:tcPr marL="38100" marR="38100" marT="38100" marB="38100" anchor="ctr"/>
                </a:tc>
                <a:tc>
                  <a:txBody>
                    <a:bodyPr/>
                    <a:lstStyle/>
                    <a:p>
                      <a:pPr algn="ctr" rtl="0" fontAlgn="ctr"/>
                      <a:r>
                        <a:rPr lang="en-US">
                          <a:effectLst/>
                        </a:rPr>
                        <a:t>0 to 4,294,967,295</a:t>
                      </a:r>
                    </a:p>
                  </a:txBody>
                  <a:tcPr marL="38100" marR="38100" marT="38100" marB="38100" anchor="ctr"/>
                </a:tc>
                <a:extLst>
                  <a:ext uri="{0D108BD9-81ED-4DB2-BD59-A6C34878D82A}">
                    <a16:rowId xmlns:a16="http://schemas.microsoft.com/office/drawing/2014/main" val="117686930"/>
                  </a:ext>
                </a:extLst>
              </a:tr>
              <a:tr h="369487">
                <a:tc>
                  <a:txBody>
                    <a:bodyPr/>
                    <a:lstStyle/>
                    <a:p>
                      <a:pPr algn="ctr" rtl="0" fontAlgn="ctr"/>
                      <a:r>
                        <a:rPr lang="en-US" dirty="0">
                          <a:effectLst/>
                        </a:rPr>
                        <a:t>long long int</a:t>
                      </a:r>
                    </a:p>
                  </a:txBody>
                  <a:tcPr marL="38100" marR="38100" marT="38100" marB="38100" anchor="ctr"/>
                </a:tc>
                <a:tc>
                  <a:txBody>
                    <a:bodyPr/>
                    <a:lstStyle/>
                    <a:p>
                      <a:pPr algn="ctr" rtl="0" fontAlgn="ctr"/>
                      <a:r>
                        <a:rPr lang="en-US">
                          <a:effectLst/>
                        </a:rPr>
                        <a:t>8</a:t>
                      </a:r>
                    </a:p>
                  </a:txBody>
                  <a:tcPr marL="38100" marR="38100" marT="38100" marB="38100" anchor="ctr"/>
                </a:tc>
                <a:tc>
                  <a:txBody>
                    <a:bodyPr/>
                    <a:lstStyle/>
                    <a:p>
                      <a:pPr algn="ctr" rtl="0" fontAlgn="ctr"/>
                      <a:r>
                        <a:rPr lang="en-US" b="1">
                          <a:effectLst/>
                        </a:rPr>
                        <a:t>%lld</a:t>
                      </a:r>
                    </a:p>
                  </a:txBody>
                  <a:tcPr marL="38100" marR="38100" marT="38100" marB="38100" anchor="ctr"/>
                </a:tc>
                <a:tc>
                  <a:txBody>
                    <a:bodyPr/>
                    <a:lstStyle/>
                    <a:p>
                      <a:pPr algn="ctr" rtl="0" fontAlgn="ctr"/>
                      <a:r>
                        <a:rPr lang="en-US" dirty="0">
                          <a:effectLst/>
                        </a:rPr>
                        <a:t>-(263) to (263)-1</a:t>
                      </a:r>
                    </a:p>
                  </a:txBody>
                  <a:tcPr marL="38100" marR="38100" marT="38100" marB="38100" anchor="ctr"/>
                </a:tc>
                <a:extLst>
                  <a:ext uri="{0D108BD9-81ED-4DB2-BD59-A6C34878D82A}">
                    <a16:rowId xmlns:a16="http://schemas.microsoft.com/office/drawing/2014/main" val="976292159"/>
                  </a:ext>
                </a:extLst>
              </a:tr>
              <a:tr h="551676">
                <a:tc>
                  <a:txBody>
                    <a:bodyPr/>
                    <a:lstStyle/>
                    <a:p>
                      <a:pPr algn="ctr" rtl="0" fontAlgn="ctr"/>
                      <a:r>
                        <a:rPr lang="en-US" dirty="0">
                          <a:effectLst/>
                        </a:rPr>
                        <a:t>unsigned long long int</a:t>
                      </a:r>
                    </a:p>
                  </a:txBody>
                  <a:tcPr marL="38100" marR="38100" marT="38100" marB="38100" anchor="ctr"/>
                </a:tc>
                <a:tc>
                  <a:txBody>
                    <a:bodyPr/>
                    <a:lstStyle/>
                    <a:p>
                      <a:pPr algn="ctr" rtl="0" fontAlgn="ctr"/>
                      <a:r>
                        <a:rPr lang="en-US">
                          <a:effectLst/>
                        </a:rPr>
                        <a:t>8</a:t>
                      </a:r>
                    </a:p>
                  </a:txBody>
                  <a:tcPr marL="38100" marR="38100" marT="38100" marB="38100" anchor="ctr"/>
                </a:tc>
                <a:tc>
                  <a:txBody>
                    <a:bodyPr/>
                    <a:lstStyle/>
                    <a:p>
                      <a:pPr algn="ctr" rtl="0" fontAlgn="ctr"/>
                      <a:r>
                        <a:rPr lang="en-US" b="1" dirty="0">
                          <a:effectLst/>
                        </a:rPr>
                        <a:t>%llu</a:t>
                      </a:r>
                    </a:p>
                  </a:txBody>
                  <a:tcPr marL="38100" marR="38100" marT="38100" marB="38100" anchor="ctr"/>
                </a:tc>
                <a:tc>
                  <a:txBody>
                    <a:bodyPr/>
                    <a:lstStyle/>
                    <a:p>
                      <a:pPr algn="ctr" rtl="0" fontAlgn="ctr"/>
                      <a:r>
                        <a:rPr lang="en-US">
                          <a:effectLst/>
                        </a:rPr>
                        <a:t>0 to 18,446,744,073,709,551,615</a:t>
                      </a:r>
                    </a:p>
                  </a:txBody>
                  <a:tcPr marL="38100" marR="38100" marT="38100" marB="38100" anchor="ctr"/>
                </a:tc>
                <a:extLst>
                  <a:ext uri="{0D108BD9-81ED-4DB2-BD59-A6C34878D82A}">
                    <a16:rowId xmlns:a16="http://schemas.microsoft.com/office/drawing/2014/main" val="1757495182"/>
                  </a:ext>
                </a:extLst>
              </a:tr>
              <a:tr h="369487">
                <a:tc>
                  <a:txBody>
                    <a:bodyPr/>
                    <a:lstStyle/>
                    <a:p>
                      <a:pPr algn="ctr" rtl="0" fontAlgn="ctr"/>
                      <a:r>
                        <a:rPr lang="en-US" dirty="0">
                          <a:effectLst/>
                        </a:rPr>
                        <a:t>char</a:t>
                      </a:r>
                    </a:p>
                  </a:txBody>
                  <a:tcPr marL="38100" marR="38100" marT="38100" marB="38100" anchor="ctr"/>
                </a:tc>
                <a:tc>
                  <a:txBody>
                    <a:bodyPr/>
                    <a:lstStyle/>
                    <a:p>
                      <a:pPr algn="ctr" rtl="0" fontAlgn="ctr"/>
                      <a:r>
                        <a:rPr lang="en-US">
                          <a:effectLst/>
                        </a:rPr>
                        <a:t>1</a:t>
                      </a:r>
                    </a:p>
                  </a:txBody>
                  <a:tcPr marL="38100" marR="38100" marT="38100" marB="38100" anchor="ctr"/>
                </a:tc>
                <a:tc>
                  <a:txBody>
                    <a:bodyPr/>
                    <a:lstStyle/>
                    <a:p>
                      <a:pPr algn="ctr" rtl="0" fontAlgn="ctr"/>
                      <a:r>
                        <a:rPr lang="en-US" b="1" dirty="0">
                          <a:effectLst/>
                        </a:rPr>
                        <a:t>%c</a:t>
                      </a:r>
                    </a:p>
                  </a:txBody>
                  <a:tcPr marL="38100" marR="38100" marT="38100" marB="38100" anchor="ctr"/>
                </a:tc>
                <a:tc>
                  <a:txBody>
                    <a:bodyPr/>
                    <a:lstStyle/>
                    <a:p>
                      <a:pPr algn="ctr" rtl="0" fontAlgn="ctr"/>
                      <a:r>
                        <a:rPr lang="en-US">
                          <a:effectLst/>
                        </a:rPr>
                        <a:t>-128 to 127</a:t>
                      </a:r>
                    </a:p>
                  </a:txBody>
                  <a:tcPr marL="38100" marR="38100" marT="38100" marB="38100" anchor="ctr"/>
                </a:tc>
                <a:extLst>
                  <a:ext uri="{0D108BD9-81ED-4DB2-BD59-A6C34878D82A}">
                    <a16:rowId xmlns:a16="http://schemas.microsoft.com/office/drawing/2014/main" val="3333240867"/>
                  </a:ext>
                </a:extLst>
              </a:tr>
              <a:tr h="369487">
                <a:tc>
                  <a:txBody>
                    <a:bodyPr/>
                    <a:lstStyle/>
                    <a:p>
                      <a:pPr algn="ctr" rtl="0" fontAlgn="ctr"/>
                      <a:r>
                        <a:rPr lang="en-US" dirty="0">
                          <a:effectLst/>
                        </a:rPr>
                        <a:t>Signed char</a:t>
                      </a:r>
                    </a:p>
                  </a:txBody>
                  <a:tcPr marL="38100" marR="38100" marT="38100" marB="38100" anchor="ctr"/>
                </a:tc>
                <a:tc>
                  <a:txBody>
                    <a:bodyPr/>
                    <a:lstStyle/>
                    <a:p>
                      <a:pPr algn="ctr" rtl="0" fontAlgn="ctr"/>
                      <a:r>
                        <a:rPr lang="en-US" dirty="0">
                          <a:effectLst/>
                        </a:rPr>
                        <a:t>1</a:t>
                      </a:r>
                    </a:p>
                  </a:txBody>
                  <a:tcPr marL="38100" marR="38100" marT="38100" marB="38100" anchor="ctr"/>
                </a:tc>
                <a:tc>
                  <a:txBody>
                    <a:bodyPr/>
                    <a:lstStyle/>
                    <a:p>
                      <a:pPr algn="ctr" rtl="0" fontAlgn="ctr"/>
                      <a:r>
                        <a:rPr lang="en-US" b="1" dirty="0">
                          <a:effectLst/>
                        </a:rPr>
                        <a:t>%c</a:t>
                      </a:r>
                    </a:p>
                  </a:txBody>
                  <a:tcPr marL="38100" marR="38100" marT="38100" marB="38100" anchor="ctr"/>
                </a:tc>
                <a:tc>
                  <a:txBody>
                    <a:bodyPr/>
                    <a:lstStyle/>
                    <a:p>
                      <a:pPr algn="ctr" rtl="0" fontAlgn="ctr"/>
                      <a:r>
                        <a:rPr lang="en-US" dirty="0">
                          <a:effectLst/>
                        </a:rPr>
                        <a:t>-128 to 127</a:t>
                      </a:r>
                    </a:p>
                  </a:txBody>
                  <a:tcPr marL="38100" marR="38100" marT="38100" marB="38100" anchor="ctr"/>
                </a:tc>
                <a:extLst>
                  <a:ext uri="{0D108BD9-81ED-4DB2-BD59-A6C34878D82A}">
                    <a16:rowId xmlns:a16="http://schemas.microsoft.com/office/drawing/2014/main" val="1023889269"/>
                  </a:ext>
                </a:extLst>
              </a:tr>
              <a:tr h="369487">
                <a:tc>
                  <a:txBody>
                    <a:bodyPr/>
                    <a:lstStyle/>
                    <a:p>
                      <a:pPr algn="ctr" rtl="0" fontAlgn="ctr"/>
                      <a:r>
                        <a:rPr lang="en-US" dirty="0">
                          <a:effectLst/>
                        </a:rPr>
                        <a:t>Unsigned char</a:t>
                      </a:r>
                    </a:p>
                  </a:txBody>
                  <a:tcPr marL="38100" marR="38100" marT="38100" marB="38100" anchor="ctr"/>
                </a:tc>
                <a:tc>
                  <a:txBody>
                    <a:bodyPr/>
                    <a:lstStyle/>
                    <a:p>
                      <a:pPr algn="ctr" rtl="0" fontAlgn="ctr"/>
                      <a:r>
                        <a:rPr lang="en-US">
                          <a:effectLst/>
                        </a:rPr>
                        <a:t>1</a:t>
                      </a:r>
                    </a:p>
                  </a:txBody>
                  <a:tcPr marL="38100" marR="38100" marT="38100" marB="38100" anchor="ctr"/>
                </a:tc>
                <a:tc>
                  <a:txBody>
                    <a:bodyPr/>
                    <a:lstStyle/>
                    <a:p>
                      <a:pPr algn="ctr" rtl="0" fontAlgn="ctr"/>
                      <a:r>
                        <a:rPr lang="en-US" b="1" dirty="0">
                          <a:effectLst/>
                        </a:rPr>
                        <a:t>%c</a:t>
                      </a:r>
                    </a:p>
                  </a:txBody>
                  <a:tcPr marL="38100" marR="38100" marT="38100" marB="38100" anchor="ctr"/>
                </a:tc>
                <a:tc>
                  <a:txBody>
                    <a:bodyPr/>
                    <a:lstStyle/>
                    <a:p>
                      <a:pPr algn="ctr" rtl="0" fontAlgn="ctr"/>
                      <a:r>
                        <a:rPr lang="en-US">
                          <a:effectLst/>
                        </a:rPr>
                        <a:t>0 to 255</a:t>
                      </a:r>
                    </a:p>
                  </a:txBody>
                  <a:tcPr marL="38100" marR="38100" marT="38100" marB="38100" anchor="ctr"/>
                </a:tc>
                <a:extLst>
                  <a:ext uri="{0D108BD9-81ED-4DB2-BD59-A6C34878D82A}">
                    <a16:rowId xmlns:a16="http://schemas.microsoft.com/office/drawing/2014/main" val="3355094310"/>
                  </a:ext>
                </a:extLst>
              </a:tr>
              <a:tr h="369487">
                <a:tc>
                  <a:txBody>
                    <a:bodyPr/>
                    <a:lstStyle/>
                    <a:p>
                      <a:pPr algn="ctr" rtl="0" fontAlgn="ctr"/>
                      <a:r>
                        <a:rPr lang="en-US" dirty="0">
                          <a:effectLst/>
                        </a:rPr>
                        <a:t>float</a:t>
                      </a:r>
                    </a:p>
                  </a:txBody>
                  <a:tcPr marL="38100" marR="38100" marT="38100" marB="38100" anchor="ctr"/>
                </a:tc>
                <a:tc>
                  <a:txBody>
                    <a:bodyPr/>
                    <a:lstStyle/>
                    <a:p>
                      <a:pPr algn="ctr" rtl="0" fontAlgn="ctr"/>
                      <a:r>
                        <a:rPr lang="en-US">
                          <a:effectLst/>
                        </a:rPr>
                        <a:t>4</a:t>
                      </a:r>
                    </a:p>
                  </a:txBody>
                  <a:tcPr marL="38100" marR="38100" marT="38100" marB="38100" anchor="ctr"/>
                </a:tc>
                <a:tc>
                  <a:txBody>
                    <a:bodyPr/>
                    <a:lstStyle/>
                    <a:p>
                      <a:pPr algn="ctr" rtl="0" fontAlgn="ctr"/>
                      <a:r>
                        <a:rPr lang="en-US" b="1" dirty="0">
                          <a:effectLst/>
                        </a:rPr>
                        <a:t>%f</a:t>
                      </a:r>
                    </a:p>
                  </a:txBody>
                  <a:tcPr marL="38100" marR="38100" marT="38100" marB="38100" anchor="ctr"/>
                </a:tc>
                <a:tc>
                  <a:txBody>
                    <a:bodyPr/>
                    <a:lstStyle/>
                    <a:p>
                      <a:pPr algn="ctr" rtl="0" fontAlgn="ctr"/>
                      <a:r>
                        <a:rPr lang="en-US">
                          <a:effectLst/>
                        </a:rPr>
                        <a:t>–</a:t>
                      </a:r>
                    </a:p>
                  </a:txBody>
                  <a:tcPr marL="38100" marR="38100" marT="38100" marB="38100" anchor="ctr"/>
                </a:tc>
                <a:extLst>
                  <a:ext uri="{0D108BD9-81ED-4DB2-BD59-A6C34878D82A}">
                    <a16:rowId xmlns:a16="http://schemas.microsoft.com/office/drawing/2014/main" val="1258220653"/>
                  </a:ext>
                </a:extLst>
              </a:tr>
              <a:tr h="369487">
                <a:tc>
                  <a:txBody>
                    <a:bodyPr/>
                    <a:lstStyle/>
                    <a:p>
                      <a:pPr algn="ctr" rtl="0" fontAlgn="ctr"/>
                      <a:r>
                        <a:rPr lang="en-US" dirty="0">
                          <a:effectLst/>
                        </a:rPr>
                        <a:t>double</a:t>
                      </a:r>
                    </a:p>
                  </a:txBody>
                  <a:tcPr marL="38100" marR="38100" marT="38100" marB="38100" anchor="ctr"/>
                </a:tc>
                <a:tc>
                  <a:txBody>
                    <a:bodyPr/>
                    <a:lstStyle/>
                    <a:p>
                      <a:pPr algn="ctr" rtl="0" fontAlgn="ctr"/>
                      <a:r>
                        <a:rPr lang="en-US">
                          <a:effectLst/>
                        </a:rPr>
                        <a:t>8</a:t>
                      </a:r>
                    </a:p>
                  </a:txBody>
                  <a:tcPr marL="38100" marR="38100" marT="38100" marB="38100" anchor="ctr"/>
                </a:tc>
                <a:tc>
                  <a:txBody>
                    <a:bodyPr/>
                    <a:lstStyle/>
                    <a:p>
                      <a:pPr algn="ctr" rtl="0" fontAlgn="ctr"/>
                      <a:r>
                        <a:rPr lang="en-US" b="1" dirty="0">
                          <a:effectLst/>
                        </a:rPr>
                        <a:t>%lf</a:t>
                      </a:r>
                    </a:p>
                  </a:txBody>
                  <a:tcPr marL="38100" marR="38100" marT="38100" marB="38100" anchor="ctr"/>
                </a:tc>
                <a:tc>
                  <a:txBody>
                    <a:bodyPr/>
                    <a:lstStyle/>
                    <a:p>
                      <a:pPr algn="ctr" rtl="0" fontAlgn="ctr"/>
                      <a:r>
                        <a:rPr lang="en-US">
                          <a:effectLst/>
                        </a:rPr>
                        <a:t>–</a:t>
                      </a:r>
                    </a:p>
                  </a:txBody>
                  <a:tcPr marL="38100" marR="38100" marT="38100" marB="38100" anchor="ctr"/>
                </a:tc>
                <a:extLst>
                  <a:ext uri="{0D108BD9-81ED-4DB2-BD59-A6C34878D82A}">
                    <a16:rowId xmlns:a16="http://schemas.microsoft.com/office/drawing/2014/main" val="3252031569"/>
                  </a:ext>
                </a:extLst>
              </a:tr>
              <a:tr h="369487">
                <a:tc>
                  <a:txBody>
                    <a:bodyPr/>
                    <a:lstStyle/>
                    <a:p>
                      <a:pPr algn="ctr" rtl="0" fontAlgn="ctr"/>
                      <a:r>
                        <a:rPr lang="en-US" dirty="0">
                          <a:effectLst/>
                        </a:rPr>
                        <a:t>long double</a:t>
                      </a:r>
                    </a:p>
                  </a:txBody>
                  <a:tcPr marL="38100" marR="38100" marT="38100" marB="38100" anchor="ctr"/>
                </a:tc>
                <a:tc>
                  <a:txBody>
                    <a:bodyPr/>
                    <a:lstStyle/>
                    <a:p>
                      <a:pPr algn="ctr" rtl="0" fontAlgn="ctr"/>
                      <a:r>
                        <a:rPr lang="en-US">
                          <a:effectLst/>
                        </a:rPr>
                        <a:t>12</a:t>
                      </a:r>
                    </a:p>
                  </a:txBody>
                  <a:tcPr marL="38100" marR="38100" marT="38100" marB="38100" anchor="ctr"/>
                </a:tc>
                <a:tc>
                  <a:txBody>
                    <a:bodyPr/>
                    <a:lstStyle/>
                    <a:p>
                      <a:pPr algn="ctr" rtl="0" fontAlgn="ctr"/>
                      <a:r>
                        <a:rPr lang="en-US" b="1" dirty="0">
                          <a:effectLst/>
                        </a:rPr>
                        <a:t>%Lf</a:t>
                      </a:r>
                    </a:p>
                  </a:txBody>
                  <a:tcPr marL="38100" marR="38100" marT="38100" marB="38100" anchor="ctr"/>
                </a:tc>
                <a:tc>
                  <a:txBody>
                    <a:bodyPr/>
                    <a:lstStyle/>
                    <a:p>
                      <a:pPr algn="ctr" rtl="0" fontAlgn="ctr"/>
                      <a:r>
                        <a:rPr lang="en-US" dirty="0">
                          <a:effectLst/>
                        </a:rPr>
                        <a:t>–</a:t>
                      </a:r>
                    </a:p>
                  </a:txBody>
                  <a:tcPr marL="38100" marR="38100" marT="38100" marB="38100" anchor="ctr"/>
                </a:tc>
                <a:extLst>
                  <a:ext uri="{0D108BD9-81ED-4DB2-BD59-A6C34878D82A}">
                    <a16:rowId xmlns:a16="http://schemas.microsoft.com/office/drawing/2014/main" val="4110130226"/>
                  </a:ext>
                </a:extLst>
              </a:tr>
            </a:tbl>
          </a:graphicData>
        </a:graphic>
      </p:graphicFrame>
    </p:spTree>
    <p:extLst>
      <p:ext uri="{BB962C8B-B14F-4D97-AF65-F5344CB8AC3E}">
        <p14:creationId xmlns:p14="http://schemas.microsoft.com/office/powerpoint/2010/main" val="884529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38BD052-5F1E-6C4A-5294-D446D80E754F}"/>
              </a:ext>
            </a:extLst>
          </p:cNvPr>
          <p:cNvSpPr txBox="1">
            <a:spLocks/>
          </p:cNvSpPr>
          <p:nvPr/>
        </p:nvSpPr>
        <p:spPr>
          <a:xfrm>
            <a:off x="0" y="-3387"/>
            <a:ext cx="9144000" cy="724747"/>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Higher precedence operators</a:t>
            </a:r>
          </a:p>
        </p:txBody>
      </p:sp>
      <p:graphicFrame>
        <p:nvGraphicFramePr>
          <p:cNvPr id="7" name="Table 6">
            <a:extLst>
              <a:ext uri="{FF2B5EF4-FFF2-40B4-BE49-F238E27FC236}">
                <a16:creationId xmlns:a16="http://schemas.microsoft.com/office/drawing/2014/main" id="{1B169ED0-6658-C21F-E97C-4720A8C8EDF1}"/>
              </a:ext>
            </a:extLst>
          </p:cNvPr>
          <p:cNvGraphicFramePr>
            <a:graphicFrameLocks noGrp="1"/>
          </p:cNvGraphicFramePr>
          <p:nvPr>
            <p:extLst>
              <p:ext uri="{D42A27DB-BD31-4B8C-83A1-F6EECF244321}">
                <p14:modId xmlns:p14="http://schemas.microsoft.com/office/powerpoint/2010/main" val="699389608"/>
              </p:ext>
            </p:extLst>
          </p:nvPr>
        </p:nvGraphicFramePr>
        <p:xfrm>
          <a:off x="579120" y="820525"/>
          <a:ext cx="7609841" cy="6037471"/>
        </p:xfrm>
        <a:graphic>
          <a:graphicData uri="http://schemas.openxmlformats.org/drawingml/2006/table">
            <a:tbl>
              <a:tblPr firstRow="1" bandRow="1">
                <a:tableStyleId>{5C22544A-7EE6-4342-B048-85BDC9FD1C3A}</a:tableStyleId>
              </a:tblPr>
              <a:tblGrid>
                <a:gridCol w="1386682">
                  <a:extLst>
                    <a:ext uri="{9D8B030D-6E8A-4147-A177-3AD203B41FA5}">
                      <a16:colId xmlns:a16="http://schemas.microsoft.com/office/drawing/2014/main" val="1830706342"/>
                    </a:ext>
                  </a:extLst>
                </a:gridCol>
                <a:gridCol w="4134680">
                  <a:extLst>
                    <a:ext uri="{9D8B030D-6E8A-4147-A177-3AD203B41FA5}">
                      <a16:colId xmlns:a16="http://schemas.microsoft.com/office/drawing/2014/main" val="2317431"/>
                    </a:ext>
                  </a:extLst>
                </a:gridCol>
                <a:gridCol w="2088479">
                  <a:extLst>
                    <a:ext uri="{9D8B030D-6E8A-4147-A177-3AD203B41FA5}">
                      <a16:colId xmlns:a16="http://schemas.microsoft.com/office/drawing/2014/main" val="3503561065"/>
                    </a:ext>
                  </a:extLst>
                </a:gridCol>
              </a:tblGrid>
              <a:tr h="333786">
                <a:tc>
                  <a:txBody>
                    <a:bodyPr/>
                    <a:lstStyle/>
                    <a:p>
                      <a:r>
                        <a:rPr lang="en-US" dirty="0"/>
                        <a:t>Operator</a:t>
                      </a:r>
                    </a:p>
                  </a:txBody>
                  <a:tcPr/>
                </a:tc>
                <a:tc>
                  <a:txBody>
                    <a:bodyPr/>
                    <a:lstStyle/>
                    <a:p>
                      <a:r>
                        <a:rPr lang="en-US" dirty="0"/>
                        <a:t>Description</a:t>
                      </a:r>
                    </a:p>
                  </a:txBody>
                  <a:tcPr/>
                </a:tc>
                <a:tc>
                  <a:txBody>
                    <a:bodyPr/>
                    <a:lstStyle/>
                    <a:p>
                      <a:r>
                        <a:rPr lang="en-US" dirty="0"/>
                        <a:t>Associativity</a:t>
                      </a:r>
                    </a:p>
                  </a:txBody>
                  <a:tcPr/>
                </a:tc>
                <a:extLst>
                  <a:ext uri="{0D108BD9-81ED-4DB2-BD59-A6C34878D82A}">
                    <a16:rowId xmlns:a16="http://schemas.microsoft.com/office/drawing/2014/main" val="1823980559"/>
                  </a:ext>
                </a:extLst>
              </a:tr>
              <a:tr h="358007">
                <a:tc>
                  <a:txBody>
                    <a:bodyPr/>
                    <a:lstStyle/>
                    <a:p>
                      <a:r>
                        <a:rPr lang="en-US" dirty="0"/>
                        <a: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Parentheses (function call)</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left-to-right</a:t>
                      </a:r>
                    </a:p>
                  </a:txBody>
                  <a:tcPr/>
                </a:tc>
                <a:extLst>
                  <a:ext uri="{0D108BD9-81ED-4DB2-BD59-A6C34878D82A}">
                    <a16:rowId xmlns:a16="http://schemas.microsoft.com/office/drawing/2014/main" val="4247499918"/>
                  </a:ext>
                </a:extLst>
              </a:tr>
              <a:tr h="358007">
                <a:tc>
                  <a:txBody>
                    <a:bodyPr/>
                    <a:lstStyle/>
                    <a:p>
                      <a:r>
                        <a:rPr lang="en-US" b="1" dirty="0">
                          <a:effectLst/>
                        </a:rPr>
                        <a:t>[]</a:t>
                      </a:r>
                      <a:endParaRPr lang="en-US" dirty="0">
                        <a:effectLst/>
                      </a:endParaRPr>
                    </a:p>
                  </a:txBody>
                  <a:tcPr anchor="ctr"/>
                </a:tc>
                <a:tc>
                  <a:txBody>
                    <a:bodyPr/>
                    <a:lstStyle/>
                    <a:p>
                      <a:r>
                        <a:rPr lang="en-US">
                          <a:effectLst/>
                        </a:rPr>
                        <a:t>Brackets (array subscript)</a:t>
                      </a:r>
                    </a:p>
                  </a:txBody>
                  <a:tcPr anchor="ctr"/>
                </a:tc>
                <a:tc>
                  <a:txBody>
                    <a:bodyPr/>
                    <a:lstStyle/>
                    <a:p>
                      <a:r>
                        <a:rPr lang="en-US">
                          <a:effectLst/>
                        </a:rPr>
                        <a:t>left-to-right</a:t>
                      </a:r>
                    </a:p>
                  </a:txBody>
                  <a:tcPr anchor="ctr"/>
                </a:tc>
                <a:extLst>
                  <a:ext uri="{0D108BD9-81ED-4DB2-BD59-A6C34878D82A}">
                    <a16:rowId xmlns:a16="http://schemas.microsoft.com/office/drawing/2014/main" val="3593108563"/>
                  </a:ext>
                </a:extLst>
              </a:tr>
              <a:tr h="470330">
                <a:tc>
                  <a:txBody>
                    <a:bodyPr/>
                    <a:lstStyle/>
                    <a:p>
                      <a:r>
                        <a:rPr lang="en-US" b="1">
                          <a:effectLst/>
                        </a:rPr>
                        <a:t>.</a:t>
                      </a:r>
                      <a:endParaRPr lang="en-US">
                        <a:effectLst/>
                      </a:endParaRPr>
                    </a:p>
                  </a:txBody>
                  <a:tcPr anchor="ctr"/>
                </a:tc>
                <a:tc>
                  <a:txBody>
                    <a:bodyPr/>
                    <a:lstStyle/>
                    <a:p>
                      <a:r>
                        <a:rPr lang="en-US">
                          <a:effectLst/>
                        </a:rPr>
                        <a:t>Member selection via object name</a:t>
                      </a:r>
                    </a:p>
                  </a:txBody>
                  <a:tcPr anchor="ctr"/>
                </a:tc>
                <a:tc>
                  <a:txBody>
                    <a:bodyPr/>
                    <a:lstStyle/>
                    <a:p>
                      <a:r>
                        <a:rPr lang="en-US">
                          <a:effectLst/>
                        </a:rPr>
                        <a:t>left-to-right</a:t>
                      </a:r>
                    </a:p>
                  </a:txBody>
                  <a:tcPr anchor="ctr"/>
                </a:tc>
                <a:extLst>
                  <a:ext uri="{0D108BD9-81ED-4DB2-BD59-A6C34878D82A}">
                    <a16:rowId xmlns:a16="http://schemas.microsoft.com/office/drawing/2014/main" val="4021369974"/>
                  </a:ext>
                </a:extLst>
              </a:tr>
              <a:tr h="358007">
                <a:tc>
                  <a:txBody>
                    <a:bodyPr/>
                    <a:lstStyle/>
                    <a:p>
                      <a:r>
                        <a:rPr lang="en-US" b="1" dirty="0">
                          <a:effectLst/>
                        </a:rPr>
                        <a:t>-&gt;</a:t>
                      </a:r>
                      <a:endParaRPr lang="en-US" dirty="0">
                        <a:effectLst/>
                      </a:endParaRPr>
                    </a:p>
                  </a:txBody>
                  <a:tcPr anchor="ctr"/>
                </a:tc>
                <a:tc>
                  <a:txBody>
                    <a:bodyPr/>
                    <a:lstStyle/>
                    <a:p>
                      <a:r>
                        <a:rPr lang="en-US">
                          <a:effectLst/>
                        </a:rPr>
                        <a:t>Member selection via pointer</a:t>
                      </a:r>
                    </a:p>
                  </a:txBody>
                  <a:tcPr anchor="ctr"/>
                </a:tc>
                <a:tc>
                  <a:txBody>
                    <a:bodyPr/>
                    <a:lstStyle/>
                    <a:p>
                      <a:r>
                        <a:rPr lang="en-US">
                          <a:effectLst/>
                        </a:rPr>
                        <a:t>left-to-right</a:t>
                      </a:r>
                    </a:p>
                  </a:txBody>
                  <a:tcPr anchor="ctr"/>
                </a:tc>
                <a:extLst>
                  <a:ext uri="{0D108BD9-81ED-4DB2-BD59-A6C34878D82A}">
                    <a16:rowId xmlns:a16="http://schemas.microsoft.com/office/drawing/2014/main" val="727883517"/>
                  </a:ext>
                </a:extLst>
              </a:tr>
              <a:tr h="535316">
                <a:tc>
                  <a:txBody>
                    <a:bodyPr/>
                    <a:lstStyle/>
                    <a:p>
                      <a:r>
                        <a:rPr lang="en-US" b="1">
                          <a:effectLst/>
                        </a:rPr>
                        <a:t>++ --</a:t>
                      </a:r>
                      <a:endParaRPr lang="en-US">
                        <a:effectLst/>
                      </a:endParaRPr>
                    </a:p>
                  </a:txBody>
                  <a:tcPr anchor="ctr"/>
                </a:tc>
                <a:tc>
                  <a:txBody>
                    <a:bodyPr/>
                    <a:lstStyle/>
                    <a:p>
                      <a:r>
                        <a:rPr lang="en-US" dirty="0">
                          <a:effectLst/>
                        </a:rPr>
                        <a:t>Postfix increment/decrement</a:t>
                      </a:r>
                    </a:p>
                  </a:txBody>
                  <a:tcPr anchor="ctr"/>
                </a:tc>
                <a:tc>
                  <a:txBody>
                    <a:bodyPr/>
                    <a:lstStyle/>
                    <a:p>
                      <a:r>
                        <a:rPr lang="en-US" dirty="0">
                          <a:effectLst/>
                        </a:rPr>
                        <a:t>left-to-right</a:t>
                      </a:r>
                    </a:p>
                  </a:txBody>
                  <a:tcPr anchor="ctr"/>
                </a:tc>
                <a:extLst>
                  <a:ext uri="{0D108BD9-81ED-4DB2-BD59-A6C34878D82A}">
                    <a16:rowId xmlns:a16="http://schemas.microsoft.com/office/drawing/2014/main" val="176578582"/>
                  </a:ext>
                </a:extLst>
              </a:tr>
              <a:tr h="535316">
                <a:tc>
                  <a:txBody>
                    <a:bodyPr/>
                    <a:lstStyle/>
                    <a:p>
                      <a:r>
                        <a:rPr lang="en-US" b="1" dirty="0">
                          <a:effectLst/>
                        </a:rPr>
                        <a:t>++ --</a:t>
                      </a:r>
                      <a:endParaRPr lang="en-US" dirty="0">
                        <a:effectLst/>
                      </a:endParaRPr>
                    </a:p>
                  </a:txBody>
                  <a:tcPr anchor="ctr"/>
                </a:tc>
                <a:tc>
                  <a:txBody>
                    <a:bodyPr/>
                    <a:lstStyle/>
                    <a:p>
                      <a:r>
                        <a:rPr lang="en-US" dirty="0">
                          <a:effectLst/>
                        </a:rPr>
                        <a:t>Prefix increment/decrement</a:t>
                      </a:r>
                    </a:p>
                  </a:txBody>
                  <a:tcPr anchor="ctr"/>
                </a:tc>
                <a:tc>
                  <a:txBody>
                    <a:bodyPr/>
                    <a:lstStyle/>
                    <a:p>
                      <a:r>
                        <a:rPr lang="en-US">
                          <a:effectLst/>
                        </a:rPr>
                        <a:t>right-to-left</a:t>
                      </a:r>
                    </a:p>
                  </a:txBody>
                  <a:tcPr anchor="ctr"/>
                </a:tc>
                <a:extLst>
                  <a:ext uri="{0D108BD9-81ED-4DB2-BD59-A6C34878D82A}">
                    <a16:rowId xmlns:a16="http://schemas.microsoft.com/office/drawing/2014/main" val="2500367668"/>
                  </a:ext>
                </a:extLst>
              </a:tr>
              <a:tr h="358007">
                <a:tc>
                  <a:txBody>
                    <a:bodyPr/>
                    <a:lstStyle/>
                    <a:p>
                      <a:r>
                        <a:rPr lang="en-US" b="1">
                          <a:effectLst/>
                        </a:rPr>
                        <a:t>+ -</a:t>
                      </a:r>
                      <a:endParaRPr lang="en-US">
                        <a:effectLst/>
                      </a:endParaRPr>
                    </a:p>
                  </a:txBody>
                  <a:tcPr anchor="ctr"/>
                </a:tc>
                <a:tc>
                  <a:txBody>
                    <a:bodyPr/>
                    <a:lstStyle/>
                    <a:p>
                      <a:r>
                        <a:rPr lang="en-US">
                          <a:effectLst/>
                        </a:rPr>
                        <a:t>Unary plus/minus</a:t>
                      </a:r>
                    </a:p>
                  </a:txBody>
                  <a:tcPr anchor="ctr"/>
                </a:tc>
                <a:tc>
                  <a:txBody>
                    <a:bodyPr/>
                    <a:lstStyle/>
                    <a:p>
                      <a:r>
                        <a:rPr lang="en-US">
                          <a:effectLst/>
                        </a:rPr>
                        <a:t>right-to-left</a:t>
                      </a:r>
                    </a:p>
                  </a:txBody>
                  <a:tcPr anchor="ctr"/>
                </a:tc>
                <a:extLst>
                  <a:ext uri="{0D108BD9-81ED-4DB2-BD59-A6C34878D82A}">
                    <a16:rowId xmlns:a16="http://schemas.microsoft.com/office/drawing/2014/main" val="1242258332"/>
                  </a:ext>
                </a:extLst>
              </a:tr>
              <a:tr h="470330">
                <a:tc>
                  <a:txBody>
                    <a:bodyPr/>
                    <a:lstStyle/>
                    <a:p>
                      <a:r>
                        <a:rPr lang="en-US" b="1">
                          <a:effectLst/>
                        </a:rPr>
                        <a:t>! ~</a:t>
                      </a:r>
                      <a:endParaRPr lang="en-US">
                        <a:effectLst/>
                      </a:endParaRPr>
                    </a:p>
                  </a:txBody>
                  <a:tcPr anchor="ctr"/>
                </a:tc>
                <a:tc>
                  <a:txBody>
                    <a:bodyPr/>
                    <a:lstStyle/>
                    <a:p>
                      <a:r>
                        <a:rPr lang="en-US">
                          <a:effectLst/>
                        </a:rPr>
                        <a:t>Logical negation/bitwise complement</a:t>
                      </a:r>
                    </a:p>
                  </a:txBody>
                  <a:tcPr anchor="ctr"/>
                </a:tc>
                <a:tc>
                  <a:txBody>
                    <a:bodyPr/>
                    <a:lstStyle/>
                    <a:p>
                      <a:r>
                        <a:rPr lang="en-US">
                          <a:effectLst/>
                        </a:rPr>
                        <a:t>right-to-left</a:t>
                      </a:r>
                    </a:p>
                  </a:txBody>
                  <a:tcPr anchor="ctr"/>
                </a:tc>
                <a:extLst>
                  <a:ext uri="{0D108BD9-81ED-4DB2-BD59-A6C34878D82A}">
                    <a16:rowId xmlns:a16="http://schemas.microsoft.com/office/drawing/2014/main" val="1331360006"/>
                  </a:ext>
                </a:extLst>
              </a:tr>
              <a:tr h="358007">
                <a:tc>
                  <a:txBody>
                    <a:bodyPr/>
                    <a:lstStyle/>
                    <a:p>
                      <a:r>
                        <a:rPr lang="en-US" b="1">
                          <a:effectLst/>
                        </a:rPr>
                        <a:t>(type)</a:t>
                      </a:r>
                      <a:endParaRPr lang="en-US">
                        <a:effectLst/>
                      </a:endParaRPr>
                    </a:p>
                  </a:txBody>
                  <a:tcPr anchor="ctr"/>
                </a:tc>
                <a:tc>
                  <a:txBody>
                    <a:bodyPr/>
                    <a:lstStyle/>
                    <a:p>
                      <a:r>
                        <a:rPr lang="en-US">
                          <a:effectLst/>
                        </a:rPr>
                        <a:t>Cast (change type)</a:t>
                      </a:r>
                    </a:p>
                  </a:txBody>
                  <a:tcPr anchor="ctr"/>
                </a:tc>
                <a:tc>
                  <a:txBody>
                    <a:bodyPr/>
                    <a:lstStyle/>
                    <a:p>
                      <a:r>
                        <a:rPr lang="en-US">
                          <a:effectLst/>
                        </a:rPr>
                        <a:t>right-to-left</a:t>
                      </a:r>
                    </a:p>
                  </a:txBody>
                  <a:tcPr anchor="ctr"/>
                </a:tc>
                <a:extLst>
                  <a:ext uri="{0D108BD9-81ED-4DB2-BD59-A6C34878D82A}">
                    <a16:rowId xmlns:a16="http://schemas.microsoft.com/office/drawing/2014/main" val="4055575860"/>
                  </a:ext>
                </a:extLst>
              </a:tr>
              <a:tr h="358007">
                <a:tc>
                  <a:txBody>
                    <a:bodyPr/>
                    <a:lstStyle/>
                    <a:p>
                      <a:r>
                        <a:rPr lang="en-US">
                          <a:effectLst/>
                        </a:rPr>
                        <a:t>*****</a:t>
                      </a:r>
                    </a:p>
                  </a:txBody>
                  <a:tcPr anchor="ctr"/>
                </a:tc>
                <a:tc>
                  <a:txBody>
                    <a:bodyPr/>
                    <a:lstStyle/>
                    <a:p>
                      <a:r>
                        <a:rPr lang="en-US">
                          <a:effectLst/>
                        </a:rPr>
                        <a:t>Dereference</a:t>
                      </a:r>
                    </a:p>
                  </a:txBody>
                  <a:tcPr anchor="ctr"/>
                </a:tc>
                <a:tc>
                  <a:txBody>
                    <a:bodyPr/>
                    <a:lstStyle/>
                    <a:p>
                      <a:r>
                        <a:rPr lang="en-US">
                          <a:effectLst/>
                        </a:rPr>
                        <a:t>right-to-left</a:t>
                      </a:r>
                    </a:p>
                  </a:txBody>
                  <a:tcPr anchor="ctr"/>
                </a:tc>
                <a:extLst>
                  <a:ext uri="{0D108BD9-81ED-4DB2-BD59-A6C34878D82A}">
                    <a16:rowId xmlns:a16="http://schemas.microsoft.com/office/drawing/2014/main" val="3826500288"/>
                  </a:ext>
                </a:extLst>
              </a:tr>
              <a:tr h="358007">
                <a:tc>
                  <a:txBody>
                    <a:bodyPr/>
                    <a:lstStyle/>
                    <a:p>
                      <a:r>
                        <a:rPr lang="en-US" b="1">
                          <a:effectLst/>
                        </a:rPr>
                        <a:t>&amp;</a:t>
                      </a:r>
                      <a:endParaRPr lang="en-US">
                        <a:effectLst/>
                      </a:endParaRPr>
                    </a:p>
                  </a:txBody>
                  <a:tcPr anchor="ctr"/>
                </a:tc>
                <a:tc>
                  <a:txBody>
                    <a:bodyPr/>
                    <a:lstStyle/>
                    <a:p>
                      <a:r>
                        <a:rPr lang="en-US">
                          <a:effectLst/>
                        </a:rPr>
                        <a:t>Address</a:t>
                      </a:r>
                    </a:p>
                  </a:txBody>
                  <a:tcPr anchor="ctr"/>
                </a:tc>
                <a:tc>
                  <a:txBody>
                    <a:bodyPr/>
                    <a:lstStyle/>
                    <a:p>
                      <a:r>
                        <a:rPr lang="en-US">
                          <a:effectLst/>
                        </a:rPr>
                        <a:t>right-to-left</a:t>
                      </a:r>
                    </a:p>
                  </a:txBody>
                  <a:tcPr anchor="ctr"/>
                </a:tc>
                <a:extLst>
                  <a:ext uri="{0D108BD9-81ED-4DB2-BD59-A6C34878D82A}">
                    <a16:rowId xmlns:a16="http://schemas.microsoft.com/office/drawing/2014/main" val="655029411"/>
                  </a:ext>
                </a:extLst>
              </a:tr>
              <a:tr h="358007">
                <a:tc>
                  <a:txBody>
                    <a:bodyPr/>
                    <a:lstStyle/>
                    <a:p>
                      <a:r>
                        <a:rPr lang="en-US" b="1">
                          <a:effectLst/>
                        </a:rPr>
                        <a:t>sizeof</a:t>
                      </a:r>
                      <a:endParaRPr lang="en-US">
                        <a:effectLst/>
                      </a:endParaRPr>
                    </a:p>
                  </a:txBody>
                  <a:tcPr anchor="ctr"/>
                </a:tc>
                <a:tc>
                  <a:txBody>
                    <a:bodyPr/>
                    <a:lstStyle/>
                    <a:p>
                      <a:r>
                        <a:rPr lang="en-US">
                          <a:effectLst/>
                        </a:rPr>
                        <a:t>Determine size in bytes</a:t>
                      </a:r>
                    </a:p>
                  </a:txBody>
                  <a:tcPr anchor="ctr"/>
                </a:tc>
                <a:tc>
                  <a:txBody>
                    <a:bodyPr/>
                    <a:lstStyle/>
                    <a:p>
                      <a:r>
                        <a:rPr lang="en-US">
                          <a:effectLst/>
                        </a:rPr>
                        <a:t>right-to-left</a:t>
                      </a:r>
                    </a:p>
                  </a:txBody>
                  <a:tcPr anchor="ctr"/>
                </a:tc>
                <a:extLst>
                  <a:ext uri="{0D108BD9-81ED-4DB2-BD59-A6C34878D82A}">
                    <a16:rowId xmlns:a16="http://schemas.microsoft.com/office/drawing/2014/main" val="438253838"/>
                  </a:ext>
                </a:extLst>
              </a:tr>
              <a:tr h="470330">
                <a:tc>
                  <a:txBody>
                    <a:bodyPr/>
                    <a:lstStyle/>
                    <a:p>
                      <a:r>
                        <a:rPr lang="en-US" b="1">
                          <a:effectLst/>
                        </a:rPr>
                        <a:t>* / %</a:t>
                      </a:r>
                      <a:endParaRPr lang="en-US">
                        <a:effectLst/>
                      </a:endParaRPr>
                    </a:p>
                  </a:txBody>
                  <a:tcPr anchor="ctr"/>
                </a:tc>
                <a:tc>
                  <a:txBody>
                    <a:bodyPr/>
                    <a:lstStyle/>
                    <a:p>
                      <a:r>
                        <a:rPr lang="en-US">
                          <a:effectLst/>
                        </a:rPr>
                        <a:t>Multiplication/division/modulus</a:t>
                      </a:r>
                    </a:p>
                  </a:txBody>
                  <a:tcPr anchor="ctr"/>
                </a:tc>
                <a:tc>
                  <a:txBody>
                    <a:bodyPr/>
                    <a:lstStyle/>
                    <a:p>
                      <a:r>
                        <a:rPr lang="en-US">
                          <a:effectLst/>
                        </a:rPr>
                        <a:t>left-to-right</a:t>
                      </a:r>
                    </a:p>
                  </a:txBody>
                  <a:tcPr anchor="ctr"/>
                </a:tc>
                <a:extLst>
                  <a:ext uri="{0D108BD9-81ED-4DB2-BD59-A6C34878D82A}">
                    <a16:rowId xmlns:a16="http://schemas.microsoft.com/office/drawing/2014/main" val="579186911"/>
                  </a:ext>
                </a:extLst>
              </a:tr>
              <a:tr h="358007">
                <a:tc>
                  <a:txBody>
                    <a:bodyPr/>
                    <a:lstStyle/>
                    <a:p>
                      <a:r>
                        <a:rPr lang="en-US" b="1">
                          <a:effectLst/>
                        </a:rPr>
                        <a:t>+ -</a:t>
                      </a:r>
                      <a:endParaRPr lang="en-US">
                        <a:effectLst/>
                      </a:endParaRPr>
                    </a:p>
                  </a:txBody>
                  <a:tcPr anchor="ctr"/>
                </a:tc>
                <a:tc>
                  <a:txBody>
                    <a:bodyPr/>
                    <a:lstStyle/>
                    <a:p>
                      <a:r>
                        <a:rPr lang="en-US">
                          <a:effectLst/>
                        </a:rPr>
                        <a:t>Addition/subtraction</a:t>
                      </a:r>
                    </a:p>
                  </a:txBody>
                  <a:tcPr anchor="ctr"/>
                </a:tc>
                <a:tc>
                  <a:txBody>
                    <a:bodyPr/>
                    <a:lstStyle/>
                    <a:p>
                      <a:r>
                        <a:rPr lang="en-US" dirty="0">
                          <a:effectLst/>
                        </a:rPr>
                        <a:t>left-to-right</a:t>
                      </a:r>
                    </a:p>
                  </a:txBody>
                  <a:tcPr anchor="ctr"/>
                </a:tc>
                <a:extLst>
                  <a:ext uri="{0D108BD9-81ED-4DB2-BD59-A6C34878D82A}">
                    <a16:rowId xmlns:a16="http://schemas.microsoft.com/office/drawing/2014/main" val="3027681582"/>
                  </a:ext>
                </a:extLst>
              </a:tr>
            </a:tbl>
          </a:graphicData>
        </a:graphic>
      </p:graphicFrame>
    </p:spTree>
    <p:extLst>
      <p:ext uri="{BB962C8B-B14F-4D97-AF65-F5344CB8AC3E}">
        <p14:creationId xmlns:p14="http://schemas.microsoft.com/office/powerpoint/2010/main" val="4206270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38BD052-5F1E-6C4A-5294-D446D80E754F}"/>
              </a:ext>
            </a:extLst>
          </p:cNvPr>
          <p:cNvSpPr txBox="1">
            <a:spLocks/>
          </p:cNvSpPr>
          <p:nvPr/>
        </p:nvSpPr>
        <p:spPr>
          <a:xfrm>
            <a:off x="0" y="-3387"/>
            <a:ext cx="9144000" cy="704427"/>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Lower precedence operators</a:t>
            </a:r>
          </a:p>
        </p:txBody>
      </p:sp>
      <p:graphicFrame>
        <p:nvGraphicFramePr>
          <p:cNvPr id="3" name="Table 2">
            <a:extLst>
              <a:ext uri="{FF2B5EF4-FFF2-40B4-BE49-F238E27FC236}">
                <a16:creationId xmlns:a16="http://schemas.microsoft.com/office/drawing/2014/main" id="{2A8CBD55-CC25-DC53-AE9D-00CE4AAD31C9}"/>
              </a:ext>
            </a:extLst>
          </p:cNvPr>
          <p:cNvGraphicFramePr>
            <a:graphicFrameLocks noGrp="1"/>
          </p:cNvGraphicFramePr>
          <p:nvPr>
            <p:extLst>
              <p:ext uri="{D42A27DB-BD31-4B8C-83A1-F6EECF244321}">
                <p14:modId xmlns:p14="http://schemas.microsoft.com/office/powerpoint/2010/main" val="263647368"/>
              </p:ext>
            </p:extLst>
          </p:nvPr>
        </p:nvGraphicFramePr>
        <p:xfrm>
          <a:off x="721360" y="757062"/>
          <a:ext cx="7701279" cy="6100938"/>
        </p:xfrm>
        <a:graphic>
          <a:graphicData uri="http://schemas.openxmlformats.org/drawingml/2006/table">
            <a:tbl>
              <a:tblPr firstRow="1" bandRow="1">
                <a:tableStyleId>{5C22544A-7EE6-4342-B048-85BDC9FD1C3A}</a:tableStyleId>
              </a:tblPr>
              <a:tblGrid>
                <a:gridCol w="1394787">
                  <a:extLst>
                    <a:ext uri="{9D8B030D-6E8A-4147-A177-3AD203B41FA5}">
                      <a16:colId xmlns:a16="http://schemas.microsoft.com/office/drawing/2014/main" val="106847564"/>
                    </a:ext>
                  </a:extLst>
                </a:gridCol>
                <a:gridCol w="4560869">
                  <a:extLst>
                    <a:ext uri="{9D8B030D-6E8A-4147-A177-3AD203B41FA5}">
                      <a16:colId xmlns:a16="http://schemas.microsoft.com/office/drawing/2014/main" val="439379179"/>
                    </a:ext>
                  </a:extLst>
                </a:gridCol>
                <a:gridCol w="1745623">
                  <a:extLst>
                    <a:ext uri="{9D8B030D-6E8A-4147-A177-3AD203B41FA5}">
                      <a16:colId xmlns:a16="http://schemas.microsoft.com/office/drawing/2014/main" val="1066041511"/>
                    </a:ext>
                  </a:extLst>
                </a:gridCol>
              </a:tblGrid>
              <a:tr h="338941">
                <a:tc>
                  <a:txBody>
                    <a:bodyPr/>
                    <a:lstStyle/>
                    <a:p>
                      <a:r>
                        <a:rPr lang="en-US" dirty="0"/>
                        <a:t>Operator</a:t>
                      </a:r>
                    </a:p>
                  </a:txBody>
                  <a:tcPr/>
                </a:tc>
                <a:tc>
                  <a:txBody>
                    <a:bodyPr/>
                    <a:lstStyle/>
                    <a:p>
                      <a:r>
                        <a:rPr lang="en-US" dirty="0"/>
                        <a:t>Description</a:t>
                      </a:r>
                    </a:p>
                  </a:txBody>
                  <a:tcPr/>
                </a:tc>
                <a:tc>
                  <a:txBody>
                    <a:bodyPr/>
                    <a:lstStyle/>
                    <a:p>
                      <a:r>
                        <a:rPr lang="en-US" dirty="0"/>
                        <a:t>Associativity</a:t>
                      </a:r>
                    </a:p>
                  </a:txBody>
                  <a:tcPr/>
                </a:tc>
                <a:extLst>
                  <a:ext uri="{0D108BD9-81ED-4DB2-BD59-A6C34878D82A}">
                    <a16:rowId xmlns:a16="http://schemas.microsoft.com/office/drawing/2014/main" val="155860382"/>
                  </a:ext>
                </a:extLst>
              </a:tr>
              <a:tr h="338941">
                <a:tc>
                  <a:txBody>
                    <a:bodyPr/>
                    <a:lstStyle/>
                    <a:p>
                      <a:r>
                        <a:rPr lang="en-US" b="1" dirty="0">
                          <a:effectLst/>
                        </a:rPr>
                        <a:t>&lt;&lt; &gt;&gt;</a:t>
                      </a:r>
                      <a:endParaRPr lang="en-US" dirty="0">
                        <a:effectLst/>
                      </a:endParaRPr>
                    </a:p>
                  </a:txBody>
                  <a:tcPr anchor="ctr"/>
                </a:tc>
                <a:tc>
                  <a:txBody>
                    <a:bodyPr/>
                    <a:lstStyle/>
                    <a:p>
                      <a:r>
                        <a:rPr lang="en-US">
                          <a:effectLst/>
                        </a:rPr>
                        <a:t>Bitwise shift left, Bitwise shift right</a:t>
                      </a:r>
                    </a:p>
                  </a:txBody>
                  <a:tcPr anchor="ctr"/>
                </a:tc>
                <a:tc>
                  <a:txBody>
                    <a:bodyPr/>
                    <a:lstStyle/>
                    <a:p>
                      <a:r>
                        <a:rPr lang="en-US">
                          <a:effectLst/>
                        </a:rPr>
                        <a:t>left-to-right</a:t>
                      </a:r>
                    </a:p>
                  </a:txBody>
                  <a:tcPr anchor="ctr"/>
                </a:tc>
                <a:extLst>
                  <a:ext uri="{0D108BD9-81ED-4DB2-BD59-A6C34878D82A}">
                    <a16:rowId xmlns:a16="http://schemas.microsoft.com/office/drawing/2014/main" val="77836591"/>
                  </a:ext>
                </a:extLst>
              </a:tr>
              <a:tr h="338941">
                <a:tc>
                  <a:txBody>
                    <a:bodyPr/>
                    <a:lstStyle/>
                    <a:p>
                      <a:r>
                        <a:rPr lang="en-US" b="1">
                          <a:effectLst/>
                        </a:rPr>
                        <a:t>&lt; &lt;=</a:t>
                      </a:r>
                      <a:endParaRPr lang="en-US">
                        <a:effectLst/>
                      </a:endParaRPr>
                    </a:p>
                  </a:txBody>
                  <a:tcPr anchor="ctr"/>
                </a:tc>
                <a:tc>
                  <a:txBody>
                    <a:bodyPr/>
                    <a:lstStyle/>
                    <a:p>
                      <a:r>
                        <a:rPr lang="en-US">
                          <a:effectLst/>
                        </a:rPr>
                        <a:t>Relational less than/less than or equal to</a:t>
                      </a:r>
                    </a:p>
                  </a:txBody>
                  <a:tcPr anchor="ctr"/>
                </a:tc>
                <a:tc>
                  <a:txBody>
                    <a:bodyPr/>
                    <a:lstStyle/>
                    <a:p>
                      <a:r>
                        <a:rPr lang="en-US">
                          <a:effectLst/>
                        </a:rPr>
                        <a:t>left-to-right</a:t>
                      </a:r>
                    </a:p>
                  </a:txBody>
                  <a:tcPr anchor="ctr"/>
                </a:tc>
                <a:extLst>
                  <a:ext uri="{0D108BD9-81ED-4DB2-BD59-A6C34878D82A}">
                    <a16:rowId xmlns:a16="http://schemas.microsoft.com/office/drawing/2014/main" val="888204065"/>
                  </a:ext>
                </a:extLst>
              </a:tr>
              <a:tr h="338941">
                <a:tc>
                  <a:txBody>
                    <a:bodyPr/>
                    <a:lstStyle/>
                    <a:p>
                      <a:r>
                        <a:rPr lang="en-US" b="1">
                          <a:effectLst/>
                        </a:rPr>
                        <a:t>&gt; &gt;=</a:t>
                      </a:r>
                      <a:endParaRPr lang="en-US">
                        <a:effectLst/>
                      </a:endParaRPr>
                    </a:p>
                  </a:txBody>
                  <a:tcPr anchor="ctr"/>
                </a:tc>
                <a:tc>
                  <a:txBody>
                    <a:bodyPr/>
                    <a:lstStyle/>
                    <a:p>
                      <a:r>
                        <a:rPr lang="en-US" dirty="0">
                          <a:effectLst/>
                        </a:rPr>
                        <a:t>Relational greater than/greater than or equal to</a:t>
                      </a:r>
                    </a:p>
                  </a:txBody>
                  <a:tcPr anchor="ctr"/>
                </a:tc>
                <a:tc>
                  <a:txBody>
                    <a:bodyPr/>
                    <a:lstStyle/>
                    <a:p>
                      <a:r>
                        <a:rPr lang="en-US" dirty="0">
                          <a:effectLst/>
                        </a:rPr>
                        <a:t>left-to-right</a:t>
                      </a:r>
                    </a:p>
                  </a:txBody>
                  <a:tcPr anchor="ctr"/>
                </a:tc>
                <a:extLst>
                  <a:ext uri="{0D108BD9-81ED-4DB2-BD59-A6C34878D82A}">
                    <a16:rowId xmlns:a16="http://schemas.microsoft.com/office/drawing/2014/main" val="2863358158"/>
                  </a:ext>
                </a:extLst>
              </a:tr>
              <a:tr h="338941">
                <a:tc>
                  <a:txBody>
                    <a:bodyPr/>
                    <a:lstStyle/>
                    <a:p>
                      <a:r>
                        <a:rPr lang="en-US" b="1">
                          <a:effectLst/>
                        </a:rPr>
                        <a:t>== !=</a:t>
                      </a:r>
                      <a:endParaRPr lang="en-US">
                        <a:effectLst/>
                      </a:endParaRPr>
                    </a:p>
                  </a:txBody>
                  <a:tcPr anchor="ctr"/>
                </a:tc>
                <a:tc>
                  <a:txBody>
                    <a:bodyPr/>
                    <a:lstStyle/>
                    <a:p>
                      <a:r>
                        <a:rPr lang="en-US">
                          <a:effectLst/>
                        </a:rPr>
                        <a:t>Relational is equal to/is not equal to</a:t>
                      </a:r>
                    </a:p>
                  </a:txBody>
                  <a:tcPr anchor="ctr"/>
                </a:tc>
                <a:tc>
                  <a:txBody>
                    <a:bodyPr/>
                    <a:lstStyle/>
                    <a:p>
                      <a:r>
                        <a:rPr lang="en-US">
                          <a:effectLst/>
                        </a:rPr>
                        <a:t>left-to-right</a:t>
                      </a:r>
                    </a:p>
                  </a:txBody>
                  <a:tcPr anchor="ctr"/>
                </a:tc>
                <a:extLst>
                  <a:ext uri="{0D108BD9-81ED-4DB2-BD59-A6C34878D82A}">
                    <a16:rowId xmlns:a16="http://schemas.microsoft.com/office/drawing/2014/main" val="1659704207"/>
                  </a:ext>
                </a:extLst>
              </a:tr>
              <a:tr h="338941">
                <a:tc>
                  <a:txBody>
                    <a:bodyPr/>
                    <a:lstStyle/>
                    <a:p>
                      <a:r>
                        <a:rPr lang="en-US" b="1">
                          <a:effectLst/>
                        </a:rPr>
                        <a:t>&amp;</a:t>
                      </a:r>
                      <a:endParaRPr lang="en-US">
                        <a:effectLst/>
                      </a:endParaRPr>
                    </a:p>
                  </a:txBody>
                  <a:tcPr anchor="ctr"/>
                </a:tc>
                <a:tc>
                  <a:txBody>
                    <a:bodyPr/>
                    <a:lstStyle/>
                    <a:p>
                      <a:r>
                        <a:rPr lang="en-US">
                          <a:effectLst/>
                        </a:rPr>
                        <a:t>Bitwise AND</a:t>
                      </a:r>
                    </a:p>
                  </a:txBody>
                  <a:tcPr anchor="ctr"/>
                </a:tc>
                <a:tc>
                  <a:txBody>
                    <a:bodyPr/>
                    <a:lstStyle/>
                    <a:p>
                      <a:r>
                        <a:rPr lang="en-US">
                          <a:effectLst/>
                        </a:rPr>
                        <a:t>left-to-right</a:t>
                      </a:r>
                    </a:p>
                  </a:txBody>
                  <a:tcPr anchor="ctr"/>
                </a:tc>
                <a:extLst>
                  <a:ext uri="{0D108BD9-81ED-4DB2-BD59-A6C34878D82A}">
                    <a16:rowId xmlns:a16="http://schemas.microsoft.com/office/drawing/2014/main" val="3919628189"/>
                  </a:ext>
                </a:extLst>
              </a:tr>
              <a:tr h="338941">
                <a:tc>
                  <a:txBody>
                    <a:bodyPr/>
                    <a:lstStyle/>
                    <a:p>
                      <a:r>
                        <a:rPr lang="en-US" b="1">
                          <a:effectLst/>
                        </a:rPr>
                        <a:t>^</a:t>
                      </a:r>
                      <a:endParaRPr lang="en-US">
                        <a:effectLst/>
                      </a:endParaRPr>
                    </a:p>
                  </a:txBody>
                  <a:tcPr anchor="ctr"/>
                </a:tc>
                <a:tc>
                  <a:txBody>
                    <a:bodyPr/>
                    <a:lstStyle/>
                    <a:p>
                      <a:r>
                        <a:rPr lang="en-US">
                          <a:effectLst/>
                        </a:rPr>
                        <a:t>Bitwise exclusive OR</a:t>
                      </a:r>
                    </a:p>
                  </a:txBody>
                  <a:tcPr anchor="ctr"/>
                </a:tc>
                <a:tc>
                  <a:txBody>
                    <a:bodyPr/>
                    <a:lstStyle/>
                    <a:p>
                      <a:r>
                        <a:rPr lang="en-US">
                          <a:effectLst/>
                        </a:rPr>
                        <a:t>left-to-right</a:t>
                      </a:r>
                    </a:p>
                  </a:txBody>
                  <a:tcPr anchor="ctr"/>
                </a:tc>
                <a:extLst>
                  <a:ext uri="{0D108BD9-81ED-4DB2-BD59-A6C34878D82A}">
                    <a16:rowId xmlns:a16="http://schemas.microsoft.com/office/drawing/2014/main" val="3698374244"/>
                  </a:ext>
                </a:extLst>
              </a:tr>
              <a:tr h="338941">
                <a:tc>
                  <a:txBody>
                    <a:bodyPr/>
                    <a:lstStyle/>
                    <a:p>
                      <a:r>
                        <a:rPr lang="en-US" b="1">
                          <a:effectLst/>
                        </a:rPr>
                        <a:t>|</a:t>
                      </a:r>
                      <a:endParaRPr lang="en-US">
                        <a:effectLst/>
                      </a:endParaRPr>
                    </a:p>
                  </a:txBody>
                  <a:tcPr anchor="ctr"/>
                </a:tc>
                <a:tc>
                  <a:txBody>
                    <a:bodyPr/>
                    <a:lstStyle/>
                    <a:p>
                      <a:r>
                        <a:rPr lang="en-US">
                          <a:effectLst/>
                        </a:rPr>
                        <a:t>Bitwise inclusive OR</a:t>
                      </a:r>
                    </a:p>
                  </a:txBody>
                  <a:tcPr anchor="ctr"/>
                </a:tc>
                <a:tc>
                  <a:txBody>
                    <a:bodyPr/>
                    <a:lstStyle/>
                    <a:p>
                      <a:r>
                        <a:rPr lang="en-US">
                          <a:effectLst/>
                        </a:rPr>
                        <a:t>left-to-right</a:t>
                      </a:r>
                    </a:p>
                  </a:txBody>
                  <a:tcPr anchor="ctr"/>
                </a:tc>
                <a:extLst>
                  <a:ext uri="{0D108BD9-81ED-4DB2-BD59-A6C34878D82A}">
                    <a16:rowId xmlns:a16="http://schemas.microsoft.com/office/drawing/2014/main" val="3935315909"/>
                  </a:ext>
                </a:extLst>
              </a:tr>
              <a:tr h="338941">
                <a:tc>
                  <a:txBody>
                    <a:bodyPr/>
                    <a:lstStyle/>
                    <a:p>
                      <a:r>
                        <a:rPr lang="en-US" b="1">
                          <a:effectLst/>
                        </a:rPr>
                        <a:t>&amp;&amp;</a:t>
                      </a:r>
                      <a:endParaRPr lang="en-US">
                        <a:effectLst/>
                      </a:endParaRPr>
                    </a:p>
                  </a:txBody>
                  <a:tcPr anchor="ctr"/>
                </a:tc>
                <a:tc>
                  <a:txBody>
                    <a:bodyPr/>
                    <a:lstStyle/>
                    <a:p>
                      <a:r>
                        <a:rPr lang="en-US">
                          <a:effectLst/>
                        </a:rPr>
                        <a:t>Logical AND</a:t>
                      </a:r>
                    </a:p>
                  </a:txBody>
                  <a:tcPr anchor="ctr"/>
                </a:tc>
                <a:tc>
                  <a:txBody>
                    <a:bodyPr/>
                    <a:lstStyle/>
                    <a:p>
                      <a:r>
                        <a:rPr lang="en-US">
                          <a:effectLst/>
                        </a:rPr>
                        <a:t>left-to-right</a:t>
                      </a:r>
                    </a:p>
                  </a:txBody>
                  <a:tcPr anchor="ctr"/>
                </a:tc>
                <a:extLst>
                  <a:ext uri="{0D108BD9-81ED-4DB2-BD59-A6C34878D82A}">
                    <a16:rowId xmlns:a16="http://schemas.microsoft.com/office/drawing/2014/main" val="2158473421"/>
                  </a:ext>
                </a:extLst>
              </a:tr>
              <a:tr h="338941">
                <a:tc>
                  <a:txBody>
                    <a:bodyPr/>
                    <a:lstStyle/>
                    <a:p>
                      <a:r>
                        <a:rPr lang="en-US" b="1" dirty="0">
                          <a:effectLst/>
                        </a:rPr>
                        <a:t>||</a:t>
                      </a:r>
                      <a:endParaRPr lang="en-US" dirty="0">
                        <a:effectLst/>
                      </a:endParaRPr>
                    </a:p>
                  </a:txBody>
                  <a:tcPr anchor="ctr"/>
                </a:tc>
                <a:tc>
                  <a:txBody>
                    <a:bodyPr/>
                    <a:lstStyle/>
                    <a:p>
                      <a:r>
                        <a:rPr lang="en-US">
                          <a:effectLst/>
                        </a:rPr>
                        <a:t>Logical OR</a:t>
                      </a:r>
                    </a:p>
                  </a:txBody>
                  <a:tcPr anchor="ctr"/>
                </a:tc>
                <a:tc>
                  <a:txBody>
                    <a:bodyPr/>
                    <a:lstStyle/>
                    <a:p>
                      <a:r>
                        <a:rPr lang="en-US">
                          <a:effectLst/>
                        </a:rPr>
                        <a:t>left-to-right</a:t>
                      </a:r>
                    </a:p>
                  </a:txBody>
                  <a:tcPr anchor="ctr"/>
                </a:tc>
                <a:extLst>
                  <a:ext uri="{0D108BD9-81ED-4DB2-BD59-A6C34878D82A}">
                    <a16:rowId xmlns:a16="http://schemas.microsoft.com/office/drawing/2014/main" val="3688259297"/>
                  </a:ext>
                </a:extLst>
              </a:tr>
              <a:tr h="338941">
                <a:tc>
                  <a:txBody>
                    <a:bodyPr/>
                    <a:lstStyle/>
                    <a:p>
                      <a:r>
                        <a:rPr lang="en-US" b="1">
                          <a:effectLst/>
                        </a:rPr>
                        <a:t>?:</a:t>
                      </a:r>
                      <a:endParaRPr lang="en-US">
                        <a:effectLst/>
                      </a:endParaRPr>
                    </a:p>
                  </a:txBody>
                  <a:tcPr anchor="ctr"/>
                </a:tc>
                <a:tc>
                  <a:txBody>
                    <a:bodyPr/>
                    <a:lstStyle/>
                    <a:p>
                      <a:r>
                        <a:rPr lang="en-US">
                          <a:effectLst/>
                        </a:rPr>
                        <a:t>Ternary conditional</a:t>
                      </a:r>
                    </a:p>
                  </a:txBody>
                  <a:tcPr anchor="ctr"/>
                </a:tc>
                <a:tc>
                  <a:txBody>
                    <a:bodyPr/>
                    <a:lstStyle/>
                    <a:p>
                      <a:r>
                        <a:rPr lang="en-US">
                          <a:effectLst/>
                        </a:rPr>
                        <a:t>right-to-left</a:t>
                      </a:r>
                    </a:p>
                  </a:txBody>
                  <a:tcPr anchor="ctr"/>
                </a:tc>
                <a:extLst>
                  <a:ext uri="{0D108BD9-81ED-4DB2-BD59-A6C34878D82A}">
                    <a16:rowId xmlns:a16="http://schemas.microsoft.com/office/drawing/2014/main" val="467728491"/>
                  </a:ext>
                </a:extLst>
              </a:tr>
              <a:tr h="338941">
                <a:tc>
                  <a:txBody>
                    <a:bodyPr/>
                    <a:lstStyle/>
                    <a:p>
                      <a:r>
                        <a:rPr lang="en-US" b="1">
                          <a:effectLst/>
                        </a:rPr>
                        <a:t>=</a:t>
                      </a:r>
                      <a:endParaRPr lang="en-US">
                        <a:effectLst/>
                      </a:endParaRPr>
                    </a:p>
                  </a:txBody>
                  <a:tcPr anchor="ctr"/>
                </a:tc>
                <a:tc>
                  <a:txBody>
                    <a:bodyPr/>
                    <a:lstStyle/>
                    <a:p>
                      <a:r>
                        <a:rPr lang="en-US">
                          <a:effectLst/>
                        </a:rPr>
                        <a:t>Assignment</a:t>
                      </a:r>
                    </a:p>
                  </a:txBody>
                  <a:tcPr anchor="ctr"/>
                </a:tc>
                <a:tc>
                  <a:txBody>
                    <a:bodyPr/>
                    <a:lstStyle/>
                    <a:p>
                      <a:r>
                        <a:rPr lang="en-US">
                          <a:effectLst/>
                        </a:rPr>
                        <a:t>right-to-left</a:t>
                      </a:r>
                    </a:p>
                  </a:txBody>
                  <a:tcPr anchor="ctr"/>
                </a:tc>
                <a:extLst>
                  <a:ext uri="{0D108BD9-81ED-4DB2-BD59-A6C34878D82A}">
                    <a16:rowId xmlns:a16="http://schemas.microsoft.com/office/drawing/2014/main" val="3409679412"/>
                  </a:ext>
                </a:extLst>
              </a:tr>
              <a:tr h="338941">
                <a:tc>
                  <a:txBody>
                    <a:bodyPr/>
                    <a:lstStyle/>
                    <a:p>
                      <a:r>
                        <a:rPr lang="en-US" b="1">
                          <a:effectLst/>
                        </a:rPr>
                        <a:t>+= -=</a:t>
                      </a:r>
                      <a:endParaRPr lang="en-US">
                        <a:effectLst/>
                      </a:endParaRPr>
                    </a:p>
                  </a:txBody>
                  <a:tcPr anchor="ctr"/>
                </a:tc>
                <a:tc>
                  <a:txBody>
                    <a:bodyPr/>
                    <a:lstStyle/>
                    <a:p>
                      <a:r>
                        <a:rPr lang="en-US">
                          <a:effectLst/>
                        </a:rPr>
                        <a:t>Addition/subtraction assignment</a:t>
                      </a:r>
                    </a:p>
                  </a:txBody>
                  <a:tcPr anchor="ctr"/>
                </a:tc>
                <a:tc>
                  <a:txBody>
                    <a:bodyPr/>
                    <a:lstStyle/>
                    <a:p>
                      <a:r>
                        <a:rPr lang="en-US">
                          <a:effectLst/>
                        </a:rPr>
                        <a:t>right-to-left</a:t>
                      </a:r>
                    </a:p>
                  </a:txBody>
                  <a:tcPr anchor="ctr"/>
                </a:tc>
                <a:extLst>
                  <a:ext uri="{0D108BD9-81ED-4DB2-BD59-A6C34878D82A}">
                    <a16:rowId xmlns:a16="http://schemas.microsoft.com/office/drawing/2014/main" val="3489360623"/>
                  </a:ext>
                </a:extLst>
              </a:tr>
              <a:tr h="338941">
                <a:tc>
                  <a:txBody>
                    <a:bodyPr/>
                    <a:lstStyle/>
                    <a:p>
                      <a:r>
                        <a:rPr lang="en-US">
                          <a:effectLst/>
                        </a:rPr>
                        <a:t>*</a:t>
                      </a:r>
                      <a:r>
                        <a:rPr lang="en-US" b="1">
                          <a:effectLst/>
                        </a:rPr>
                        <a:t>= /=</a:t>
                      </a:r>
                      <a:endParaRPr lang="en-US">
                        <a:effectLst/>
                      </a:endParaRPr>
                    </a:p>
                  </a:txBody>
                  <a:tcPr anchor="ctr"/>
                </a:tc>
                <a:tc>
                  <a:txBody>
                    <a:bodyPr/>
                    <a:lstStyle/>
                    <a:p>
                      <a:r>
                        <a:rPr lang="en-US" dirty="0">
                          <a:effectLst/>
                        </a:rPr>
                        <a:t>Multiplication/division assignment</a:t>
                      </a:r>
                    </a:p>
                  </a:txBody>
                  <a:tcPr anchor="ctr"/>
                </a:tc>
                <a:tc>
                  <a:txBody>
                    <a:bodyPr/>
                    <a:lstStyle/>
                    <a:p>
                      <a:r>
                        <a:rPr lang="en-US">
                          <a:effectLst/>
                        </a:rPr>
                        <a:t>right-to-left</a:t>
                      </a:r>
                    </a:p>
                  </a:txBody>
                  <a:tcPr anchor="ctr"/>
                </a:tc>
                <a:extLst>
                  <a:ext uri="{0D108BD9-81ED-4DB2-BD59-A6C34878D82A}">
                    <a16:rowId xmlns:a16="http://schemas.microsoft.com/office/drawing/2014/main" val="2870921024"/>
                  </a:ext>
                </a:extLst>
              </a:tr>
              <a:tr h="338941">
                <a:tc>
                  <a:txBody>
                    <a:bodyPr/>
                    <a:lstStyle/>
                    <a:p>
                      <a:r>
                        <a:rPr lang="en-US" b="1">
                          <a:effectLst/>
                        </a:rPr>
                        <a:t>%= &amp;=</a:t>
                      </a:r>
                      <a:endParaRPr lang="en-US">
                        <a:effectLst/>
                      </a:endParaRPr>
                    </a:p>
                  </a:txBody>
                  <a:tcPr anchor="ctr"/>
                </a:tc>
                <a:tc>
                  <a:txBody>
                    <a:bodyPr/>
                    <a:lstStyle/>
                    <a:p>
                      <a:r>
                        <a:rPr lang="en-US">
                          <a:effectLst/>
                        </a:rPr>
                        <a:t>Modulus/bitwise AND assignment</a:t>
                      </a:r>
                    </a:p>
                  </a:txBody>
                  <a:tcPr anchor="ctr"/>
                </a:tc>
                <a:tc>
                  <a:txBody>
                    <a:bodyPr/>
                    <a:lstStyle/>
                    <a:p>
                      <a:r>
                        <a:rPr lang="en-US">
                          <a:effectLst/>
                        </a:rPr>
                        <a:t>right-to-left</a:t>
                      </a:r>
                    </a:p>
                  </a:txBody>
                  <a:tcPr anchor="ctr"/>
                </a:tc>
                <a:extLst>
                  <a:ext uri="{0D108BD9-81ED-4DB2-BD59-A6C34878D82A}">
                    <a16:rowId xmlns:a16="http://schemas.microsoft.com/office/drawing/2014/main" val="4099538746"/>
                  </a:ext>
                </a:extLst>
              </a:tr>
              <a:tr h="338941">
                <a:tc>
                  <a:txBody>
                    <a:bodyPr/>
                    <a:lstStyle/>
                    <a:p>
                      <a:r>
                        <a:rPr lang="en-US" b="1">
                          <a:effectLst/>
                        </a:rPr>
                        <a:t>^= |=</a:t>
                      </a:r>
                      <a:endParaRPr lang="en-US">
                        <a:effectLst/>
                      </a:endParaRPr>
                    </a:p>
                  </a:txBody>
                  <a:tcPr anchor="ctr"/>
                </a:tc>
                <a:tc>
                  <a:txBody>
                    <a:bodyPr/>
                    <a:lstStyle/>
                    <a:p>
                      <a:r>
                        <a:rPr lang="en-US">
                          <a:effectLst/>
                        </a:rPr>
                        <a:t>Bitwise exclusive/inclusive OR assignment</a:t>
                      </a:r>
                    </a:p>
                  </a:txBody>
                  <a:tcPr anchor="ctr"/>
                </a:tc>
                <a:tc>
                  <a:txBody>
                    <a:bodyPr/>
                    <a:lstStyle/>
                    <a:p>
                      <a:r>
                        <a:rPr lang="en-US">
                          <a:effectLst/>
                        </a:rPr>
                        <a:t>right-to-left</a:t>
                      </a:r>
                    </a:p>
                  </a:txBody>
                  <a:tcPr anchor="ctr"/>
                </a:tc>
                <a:extLst>
                  <a:ext uri="{0D108BD9-81ED-4DB2-BD59-A6C34878D82A}">
                    <a16:rowId xmlns:a16="http://schemas.microsoft.com/office/drawing/2014/main" val="3826488359"/>
                  </a:ext>
                </a:extLst>
              </a:tr>
              <a:tr h="338941">
                <a:tc>
                  <a:txBody>
                    <a:bodyPr/>
                    <a:lstStyle/>
                    <a:p>
                      <a:r>
                        <a:rPr lang="en-US" b="1">
                          <a:effectLst/>
                        </a:rPr>
                        <a:t>&lt;&lt;= &gt;&gt;=</a:t>
                      </a:r>
                      <a:endParaRPr lang="en-US">
                        <a:effectLst/>
                      </a:endParaRPr>
                    </a:p>
                  </a:txBody>
                  <a:tcPr anchor="ctr"/>
                </a:tc>
                <a:tc>
                  <a:txBody>
                    <a:bodyPr/>
                    <a:lstStyle/>
                    <a:p>
                      <a:r>
                        <a:rPr lang="en-US">
                          <a:effectLst/>
                        </a:rPr>
                        <a:t>Bitwise shift left/right assignment</a:t>
                      </a:r>
                    </a:p>
                  </a:txBody>
                  <a:tcPr anchor="ctr"/>
                </a:tc>
                <a:tc>
                  <a:txBody>
                    <a:bodyPr/>
                    <a:lstStyle/>
                    <a:p>
                      <a:r>
                        <a:rPr lang="en-US">
                          <a:effectLst/>
                        </a:rPr>
                        <a:t>right-to-left</a:t>
                      </a:r>
                    </a:p>
                  </a:txBody>
                  <a:tcPr anchor="ctr"/>
                </a:tc>
                <a:extLst>
                  <a:ext uri="{0D108BD9-81ED-4DB2-BD59-A6C34878D82A}">
                    <a16:rowId xmlns:a16="http://schemas.microsoft.com/office/drawing/2014/main" val="3527191706"/>
                  </a:ext>
                </a:extLst>
              </a:tr>
              <a:tr h="338941">
                <a:tc>
                  <a:txBody>
                    <a:bodyPr/>
                    <a:lstStyle/>
                    <a:p>
                      <a:r>
                        <a:rPr lang="en-US" b="1">
                          <a:effectLst/>
                        </a:rPr>
                        <a:t>,</a:t>
                      </a:r>
                      <a:endParaRPr lang="en-US">
                        <a:effectLst/>
                      </a:endParaRPr>
                    </a:p>
                  </a:txBody>
                  <a:tcPr anchor="ctr"/>
                </a:tc>
                <a:tc>
                  <a:txBody>
                    <a:bodyPr/>
                    <a:lstStyle/>
                    <a:p>
                      <a:r>
                        <a:rPr lang="en-US">
                          <a:effectLst/>
                        </a:rPr>
                        <a:t>Comma (separate expressions)</a:t>
                      </a:r>
                    </a:p>
                  </a:txBody>
                  <a:tcPr anchor="ctr"/>
                </a:tc>
                <a:tc>
                  <a:txBody>
                    <a:bodyPr/>
                    <a:lstStyle/>
                    <a:p>
                      <a:r>
                        <a:rPr lang="en-US" dirty="0">
                          <a:effectLst/>
                        </a:rPr>
                        <a:t>left-to-right</a:t>
                      </a:r>
                    </a:p>
                  </a:txBody>
                  <a:tcPr anchor="ctr"/>
                </a:tc>
                <a:extLst>
                  <a:ext uri="{0D108BD9-81ED-4DB2-BD59-A6C34878D82A}">
                    <a16:rowId xmlns:a16="http://schemas.microsoft.com/office/drawing/2014/main" val="2817813486"/>
                  </a:ext>
                </a:extLst>
              </a:tr>
            </a:tbl>
          </a:graphicData>
        </a:graphic>
      </p:graphicFrame>
    </p:spTree>
    <p:extLst>
      <p:ext uri="{BB962C8B-B14F-4D97-AF65-F5344CB8AC3E}">
        <p14:creationId xmlns:p14="http://schemas.microsoft.com/office/powerpoint/2010/main" val="1225953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38BD052-5F1E-6C4A-5294-D446D80E754F}"/>
              </a:ext>
            </a:extLst>
          </p:cNvPr>
          <p:cNvSpPr txBox="1">
            <a:spLocks/>
          </p:cNvSpPr>
          <p:nvPr/>
        </p:nvSpPr>
        <p:spPr>
          <a:xfrm>
            <a:off x="0" y="-3387"/>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Input/Output</a:t>
            </a:r>
          </a:p>
        </p:txBody>
      </p:sp>
      <p:pic>
        <p:nvPicPr>
          <p:cNvPr id="3" name="Picture 2">
            <a:extLst>
              <a:ext uri="{FF2B5EF4-FFF2-40B4-BE49-F238E27FC236}">
                <a16:creationId xmlns:a16="http://schemas.microsoft.com/office/drawing/2014/main" id="{F99C3F57-5BD3-1345-E66C-D27DBA0EF821}"/>
              </a:ext>
            </a:extLst>
          </p:cNvPr>
          <p:cNvPicPr>
            <a:picLocks noChangeAspect="1"/>
          </p:cNvPicPr>
          <p:nvPr/>
        </p:nvPicPr>
        <p:blipFill>
          <a:blip r:embed="rId3"/>
          <a:stretch>
            <a:fillRect/>
          </a:stretch>
        </p:blipFill>
        <p:spPr>
          <a:xfrm>
            <a:off x="304443" y="845770"/>
            <a:ext cx="8540856" cy="1186230"/>
          </a:xfrm>
          <a:prstGeom prst="rect">
            <a:avLst/>
          </a:prstGeom>
        </p:spPr>
      </p:pic>
      <p:pic>
        <p:nvPicPr>
          <p:cNvPr id="5" name="Picture 4">
            <a:extLst>
              <a:ext uri="{FF2B5EF4-FFF2-40B4-BE49-F238E27FC236}">
                <a16:creationId xmlns:a16="http://schemas.microsoft.com/office/drawing/2014/main" id="{FE041A04-1E32-3032-3183-4440AD677890}"/>
              </a:ext>
            </a:extLst>
          </p:cNvPr>
          <p:cNvPicPr>
            <a:picLocks noChangeAspect="1"/>
          </p:cNvPicPr>
          <p:nvPr/>
        </p:nvPicPr>
        <p:blipFill>
          <a:blip r:embed="rId4"/>
          <a:stretch>
            <a:fillRect/>
          </a:stretch>
        </p:blipFill>
        <p:spPr>
          <a:xfrm>
            <a:off x="524521" y="2180855"/>
            <a:ext cx="8194051" cy="1064366"/>
          </a:xfrm>
          <a:prstGeom prst="rect">
            <a:avLst/>
          </a:prstGeom>
        </p:spPr>
      </p:pic>
      <p:sp>
        <p:nvSpPr>
          <p:cNvPr id="7" name="TextBox 6">
            <a:extLst>
              <a:ext uri="{FF2B5EF4-FFF2-40B4-BE49-F238E27FC236}">
                <a16:creationId xmlns:a16="http://schemas.microsoft.com/office/drawing/2014/main" id="{C58F3DE3-1529-90D3-C105-C7EB07D1EE28}"/>
              </a:ext>
            </a:extLst>
          </p:cNvPr>
          <p:cNvSpPr txBox="1"/>
          <p:nvPr/>
        </p:nvSpPr>
        <p:spPr>
          <a:xfrm>
            <a:off x="191877" y="946706"/>
            <a:ext cx="438907" cy="369332"/>
          </a:xfrm>
          <a:prstGeom prst="rect">
            <a:avLst/>
          </a:prstGeom>
          <a:noFill/>
        </p:spPr>
        <p:txBody>
          <a:bodyPr wrap="square">
            <a:spAutoFit/>
          </a:bodyPr>
          <a:lstStyle/>
          <a:p>
            <a:r>
              <a:rPr lang="en-US" dirty="0"/>
              <a:t>📌</a:t>
            </a:r>
          </a:p>
        </p:txBody>
      </p:sp>
      <p:sp>
        <p:nvSpPr>
          <p:cNvPr id="8" name="TextBox 7">
            <a:extLst>
              <a:ext uri="{FF2B5EF4-FFF2-40B4-BE49-F238E27FC236}">
                <a16:creationId xmlns:a16="http://schemas.microsoft.com/office/drawing/2014/main" id="{00AD0F5C-6B90-E554-07DF-171C4F7DAF60}"/>
              </a:ext>
            </a:extLst>
          </p:cNvPr>
          <p:cNvSpPr txBox="1"/>
          <p:nvPr/>
        </p:nvSpPr>
        <p:spPr>
          <a:xfrm>
            <a:off x="205974" y="2135702"/>
            <a:ext cx="438907" cy="369332"/>
          </a:xfrm>
          <a:prstGeom prst="rect">
            <a:avLst/>
          </a:prstGeom>
          <a:noFill/>
        </p:spPr>
        <p:txBody>
          <a:bodyPr wrap="square">
            <a:spAutoFit/>
          </a:bodyPr>
          <a:lstStyle/>
          <a:p>
            <a:r>
              <a:rPr lang="en-US" dirty="0"/>
              <a:t>📌</a:t>
            </a:r>
          </a:p>
        </p:txBody>
      </p:sp>
      <p:pic>
        <p:nvPicPr>
          <p:cNvPr id="10" name="Picture 9">
            <a:extLst>
              <a:ext uri="{FF2B5EF4-FFF2-40B4-BE49-F238E27FC236}">
                <a16:creationId xmlns:a16="http://schemas.microsoft.com/office/drawing/2014/main" id="{E0405299-ED32-956C-E35E-BA52468ED7A0}"/>
              </a:ext>
            </a:extLst>
          </p:cNvPr>
          <p:cNvPicPr>
            <a:picLocks noChangeAspect="1"/>
          </p:cNvPicPr>
          <p:nvPr/>
        </p:nvPicPr>
        <p:blipFill>
          <a:blip r:embed="rId5"/>
          <a:stretch>
            <a:fillRect/>
          </a:stretch>
        </p:blipFill>
        <p:spPr>
          <a:xfrm>
            <a:off x="555925" y="3429000"/>
            <a:ext cx="8131245" cy="3330229"/>
          </a:xfrm>
          <a:prstGeom prst="rect">
            <a:avLst/>
          </a:prstGeom>
        </p:spPr>
      </p:pic>
      <p:sp>
        <p:nvSpPr>
          <p:cNvPr id="11" name="TextBox 10">
            <a:extLst>
              <a:ext uri="{FF2B5EF4-FFF2-40B4-BE49-F238E27FC236}">
                <a16:creationId xmlns:a16="http://schemas.microsoft.com/office/drawing/2014/main" id="{05C9FE03-599C-0303-93A1-FFC4F7DDA977}"/>
              </a:ext>
            </a:extLst>
          </p:cNvPr>
          <p:cNvSpPr txBox="1"/>
          <p:nvPr/>
        </p:nvSpPr>
        <p:spPr>
          <a:xfrm>
            <a:off x="191876" y="3366598"/>
            <a:ext cx="438907" cy="369332"/>
          </a:xfrm>
          <a:prstGeom prst="rect">
            <a:avLst/>
          </a:prstGeom>
          <a:noFill/>
        </p:spPr>
        <p:txBody>
          <a:bodyPr wrap="square">
            <a:spAutoFit/>
          </a:bodyPr>
          <a:lstStyle/>
          <a:p>
            <a:r>
              <a:rPr lang="en-US" dirty="0"/>
              <a:t>📌</a:t>
            </a:r>
          </a:p>
        </p:txBody>
      </p:sp>
    </p:spTree>
    <p:extLst>
      <p:ext uri="{BB962C8B-B14F-4D97-AF65-F5344CB8AC3E}">
        <p14:creationId xmlns:p14="http://schemas.microsoft.com/office/powerpoint/2010/main" val="29335429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199D4C-231F-0B1C-52D9-C3E00FA5DA6C}"/>
              </a:ext>
            </a:extLst>
          </p:cNvPr>
          <p:cNvPicPr>
            <a:picLocks noChangeAspect="1"/>
          </p:cNvPicPr>
          <p:nvPr/>
        </p:nvPicPr>
        <p:blipFill>
          <a:blip r:embed="rId3"/>
          <a:stretch>
            <a:fillRect/>
          </a:stretch>
        </p:blipFill>
        <p:spPr>
          <a:xfrm>
            <a:off x="0" y="690703"/>
            <a:ext cx="9144000" cy="6201164"/>
          </a:xfrm>
          <a:prstGeom prst="rect">
            <a:avLst/>
          </a:prstGeom>
        </p:spPr>
      </p:pic>
      <p:sp>
        <p:nvSpPr>
          <p:cNvPr id="6" name="Text Placeholder 3">
            <a:extLst>
              <a:ext uri="{FF2B5EF4-FFF2-40B4-BE49-F238E27FC236}">
                <a16:creationId xmlns:a16="http://schemas.microsoft.com/office/drawing/2014/main" id="{538BD052-5F1E-6C4A-5294-D446D80E754F}"/>
              </a:ext>
            </a:extLst>
          </p:cNvPr>
          <p:cNvSpPr txBox="1">
            <a:spLocks/>
          </p:cNvSpPr>
          <p:nvPr/>
        </p:nvSpPr>
        <p:spPr>
          <a:xfrm>
            <a:off x="0" y="-3387"/>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Input/Output Example</a:t>
            </a:r>
          </a:p>
        </p:txBody>
      </p:sp>
    </p:spTree>
    <p:extLst>
      <p:ext uri="{BB962C8B-B14F-4D97-AF65-F5344CB8AC3E}">
        <p14:creationId xmlns:p14="http://schemas.microsoft.com/office/powerpoint/2010/main" val="2139539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38BD052-5F1E-6C4A-5294-D446D80E754F}"/>
              </a:ext>
            </a:extLst>
          </p:cNvPr>
          <p:cNvSpPr txBox="1">
            <a:spLocks/>
          </p:cNvSpPr>
          <p:nvPr/>
        </p:nvSpPr>
        <p:spPr>
          <a:xfrm>
            <a:off x="0" y="-3387"/>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Quiz</a:t>
            </a:r>
          </a:p>
        </p:txBody>
      </p:sp>
      <p:pic>
        <p:nvPicPr>
          <p:cNvPr id="4" name="Picture 3">
            <a:extLst>
              <a:ext uri="{FF2B5EF4-FFF2-40B4-BE49-F238E27FC236}">
                <a16:creationId xmlns:a16="http://schemas.microsoft.com/office/drawing/2014/main" id="{0CE116DF-A38E-B6EA-A055-FF83732BDF53}"/>
              </a:ext>
            </a:extLst>
          </p:cNvPr>
          <p:cNvPicPr>
            <a:picLocks noChangeAspect="1"/>
          </p:cNvPicPr>
          <p:nvPr/>
        </p:nvPicPr>
        <p:blipFill>
          <a:blip r:embed="rId3"/>
          <a:stretch>
            <a:fillRect/>
          </a:stretch>
        </p:blipFill>
        <p:spPr>
          <a:xfrm>
            <a:off x="625879" y="1423564"/>
            <a:ext cx="8081241" cy="3717396"/>
          </a:xfrm>
          <a:prstGeom prst="rect">
            <a:avLst/>
          </a:prstGeom>
        </p:spPr>
      </p:pic>
    </p:spTree>
    <p:extLst>
      <p:ext uri="{BB962C8B-B14F-4D97-AF65-F5344CB8AC3E}">
        <p14:creationId xmlns:p14="http://schemas.microsoft.com/office/powerpoint/2010/main" val="3765889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38BD052-5F1E-6C4A-5294-D446D80E754F}"/>
              </a:ext>
            </a:extLst>
          </p:cNvPr>
          <p:cNvSpPr txBox="1">
            <a:spLocks/>
          </p:cNvSpPr>
          <p:nvPr/>
        </p:nvSpPr>
        <p:spPr>
          <a:xfrm>
            <a:off x="0" y="-3387"/>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Quiz</a:t>
            </a:r>
          </a:p>
        </p:txBody>
      </p:sp>
      <p:pic>
        <p:nvPicPr>
          <p:cNvPr id="3" name="Picture 2">
            <a:extLst>
              <a:ext uri="{FF2B5EF4-FFF2-40B4-BE49-F238E27FC236}">
                <a16:creationId xmlns:a16="http://schemas.microsoft.com/office/drawing/2014/main" id="{8690B22F-9744-08F9-FF8B-DA81B2F8DD78}"/>
              </a:ext>
            </a:extLst>
          </p:cNvPr>
          <p:cNvPicPr>
            <a:picLocks noChangeAspect="1"/>
          </p:cNvPicPr>
          <p:nvPr/>
        </p:nvPicPr>
        <p:blipFill>
          <a:blip r:embed="rId3"/>
          <a:stretch>
            <a:fillRect/>
          </a:stretch>
        </p:blipFill>
        <p:spPr>
          <a:xfrm>
            <a:off x="455761" y="1285131"/>
            <a:ext cx="8232478" cy="3896469"/>
          </a:xfrm>
          <a:prstGeom prst="rect">
            <a:avLst/>
          </a:prstGeom>
        </p:spPr>
      </p:pic>
    </p:spTree>
    <p:extLst>
      <p:ext uri="{BB962C8B-B14F-4D97-AF65-F5344CB8AC3E}">
        <p14:creationId xmlns:p14="http://schemas.microsoft.com/office/powerpoint/2010/main" val="15039334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38BD052-5F1E-6C4A-5294-D446D80E754F}"/>
              </a:ext>
            </a:extLst>
          </p:cNvPr>
          <p:cNvSpPr txBox="1">
            <a:spLocks/>
          </p:cNvSpPr>
          <p:nvPr/>
        </p:nvSpPr>
        <p:spPr>
          <a:xfrm>
            <a:off x="0" y="-3387"/>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Introduction to file handling</a:t>
            </a:r>
          </a:p>
        </p:txBody>
      </p:sp>
      <p:pic>
        <p:nvPicPr>
          <p:cNvPr id="3074" name="Picture 2">
            <a:extLst>
              <a:ext uri="{FF2B5EF4-FFF2-40B4-BE49-F238E27FC236}">
                <a16:creationId xmlns:a16="http://schemas.microsoft.com/office/drawing/2014/main" id="{C306AA01-55B5-00F1-9E5F-2037ABEB4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 y="3272473"/>
            <a:ext cx="8480937" cy="358552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1D866FD-D2F0-203D-EFA1-69769D7DAC9A}"/>
              </a:ext>
            </a:extLst>
          </p:cNvPr>
          <p:cNvSpPr txBox="1"/>
          <p:nvPr/>
        </p:nvSpPr>
        <p:spPr>
          <a:xfrm>
            <a:off x="351790" y="843677"/>
            <a:ext cx="8440420" cy="2585323"/>
          </a:xfrm>
          <a:prstGeom prst="rect">
            <a:avLst/>
          </a:prstGeom>
          <a:noFill/>
        </p:spPr>
        <p:txBody>
          <a:bodyPr wrap="square">
            <a:spAutoFit/>
          </a:bodyPr>
          <a:lstStyle/>
          <a:p>
            <a:r>
              <a:rPr lang="en-US" b="0" i="0" dirty="0">
                <a:solidFill>
                  <a:srgbClr val="002060"/>
                </a:solidFill>
                <a:effectLst/>
              </a:rPr>
              <a:t>In </a:t>
            </a:r>
            <a:r>
              <a:rPr lang="en-US" b="1" i="0" dirty="0">
                <a:solidFill>
                  <a:srgbClr val="002060"/>
                </a:solidFill>
                <a:effectLst/>
              </a:rPr>
              <a:t>C</a:t>
            </a:r>
            <a:r>
              <a:rPr lang="en-US" b="0" i="0" dirty="0">
                <a:solidFill>
                  <a:srgbClr val="002060"/>
                </a:solidFill>
                <a:effectLst/>
              </a:rPr>
              <a:t> programming program runs on </a:t>
            </a:r>
            <a:r>
              <a:rPr lang="en-US" b="1" i="0" dirty="0">
                <a:solidFill>
                  <a:srgbClr val="002060"/>
                </a:solidFill>
                <a:effectLst/>
              </a:rPr>
              <a:t>main memory</a:t>
            </a:r>
            <a:r>
              <a:rPr lang="en-US" b="0" i="0" dirty="0">
                <a:solidFill>
                  <a:srgbClr val="002060"/>
                </a:solidFill>
                <a:effectLst/>
              </a:rPr>
              <a:t>, which means </a:t>
            </a:r>
            <a:r>
              <a:rPr lang="en-US" b="1" i="0" dirty="0">
                <a:solidFill>
                  <a:srgbClr val="002060"/>
                </a:solidFill>
                <a:effectLst/>
              </a:rPr>
              <a:t>data is stored temporarily</a:t>
            </a:r>
            <a:r>
              <a:rPr lang="en-US" b="0" i="0" dirty="0">
                <a:solidFill>
                  <a:srgbClr val="002060"/>
                </a:solidFill>
                <a:effectLst/>
              </a:rPr>
              <a:t>. We </a:t>
            </a:r>
            <a:r>
              <a:rPr lang="en-US" b="1" i="0" dirty="0">
                <a:solidFill>
                  <a:srgbClr val="002060"/>
                </a:solidFill>
                <a:effectLst/>
              </a:rPr>
              <a:t>cannot</a:t>
            </a:r>
            <a:r>
              <a:rPr lang="en-US" b="0" i="0" dirty="0">
                <a:solidFill>
                  <a:srgbClr val="002060"/>
                </a:solidFill>
                <a:effectLst/>
              </a:rPr>
              <a:t> retrieve or access and data for future references;</a:t>
            </a:r>
          </a:p>
          <a:p>
            <a:endParaRPr lang="en-US" sz="1800" dirty="0">
              <a:solidFill>
                <a:srgbClr val="002060"/>
              </a:solidFill>
            </a:endParaRPr>
          </a:p>
          <a:p>
            <a:r>
              <a:rPr lang="en-US" b="0" i="0" dirty="0">
                <a:solidFill>
                  <a:srgbClr val="002060"/>
                </a:solidFill>
                <a:effectLst/>
              </a:rPr>
              <a:t>To overcome this limitation, C programming has feature of </a:t>
            </a:r>
            <a:r>
              <a:rPr lang="en-US" b="1" i="0" dirty="0">
                <a:solidFill>
                  <a:srgbClr val="002060"/>
                </a:solidFill>
                <a:effectLst/>
              </a:rPr>
              <a:t>file handling </a:t>
            </a:r>
            <a:r>
              <a:rPr lang="en-US" b="0" i="0" dirty="0">
                <a:solidFill>
                  <a:srgbClr val="002060"/>
                </a:solidFill>
                <a:effectLst/>
              </a:rPr>
              <a:t>through which we can conveniently handle data for </a:t>
            </a:r>
            <a:r>
              <a:rPr lang="en-US" b="1" i="0" dirty="0">
                <a:solidFill>
                  <a:srgbClr val="002060"/>
                </a:solidFill>
                <a:effectLst/>
              </a:rPr>
              <a:t>current</a:t>
            </a:r>
            <a:r>
              <a:rPr lang="en-US" b="0" i="0" dirty="0">
                <a:solidFill>
                  <a:srgbClr val="002060"/>
                </a:solidFill>
                <a:effectLst/>
              </a:rPr>
              <a:t> and </a:t>
            </a:r>
            <a:r>
              <a:rPr lang="en-US" b="1" i="0" dirty="0">
                <a:solidFill>
                  <a:srgbClr val="002060"/>
                </a:solidFill>
                <a:effectLst/>
              </a:rPr>
              <a:t>future</a:t>
            </a:r>
            <a:r>
              <a:rPr lang="en-US" b="0" i="0" dirty="0">
                <a:solidFill>
                  <a:srgbClr val="002060"/>
                </a:solidFill>
                <a:effectLst/>
              </a:rPr>
              <a:t> use;</a:t>
            </a:r>
          </a:p>
          <a:p>
            <a:endParaRPr lang="en-US" sz="1800" dirty="0">
              <a:solidFill>
                <a:srgbClr val="002060"/>
              </a:solidFill>
            </a:endParaRPr>
          </a:p>
          <a:p>
            <a:r>
              <a:rPr lang="en-US" b="0" i="0" dirty="0">
                <a:solidFill>
                  <a:srgbClr val="002060"/>
                </a:solidFill>
                <a:effectLst/>
              </a:rPr>
              <a:t>Thus, using file handling in C allows programmer to store data in auxiliary (secondary) storage </a:t>
            </a:r>
            <a:r>
              <a:rPr lang="en-US" b="1" i="0" dirty="0">
                <a:solidFill>
                  <a:srgbClr val="002060"/>
                </a:solidFill>
                <a:effectLst/>
              </a:rPr>
              <a:t>permanently</a:t>
            </a:r>
            <a:r>
              <a:rPr lang="en-US" b="0" i="0" dirty="0">
                <a:solidFill>
                  <a:srgbClr val="002060"/>
                </a:solidFill>
                <a:effectLst/>
              </a:rPr>
              <a:t>. The data supplied by the user is stored in the form of a data file in our </a:t>
            </a:r>
            <a:r>
              <a:rPr lang="en-US" b="1" i="0" dirty="0">
                <a:solidFill>
                  <a:srgbClr val="002060"/>
                </a:solidFill>
                <a:effectLst/>
              </a:rPr>
              <a:t>permanent</a:t>
            </a:r>
            <a:r>
              <a:rPr lang="en-US" b="0" i="0" dirty="0">
                <a:solidFill>
                  <a:srgbClr val="002060"/>
                </a:solidFill>
                <a:effectLst/>
              </a:rPr>
              <a:t> memory;</a:t>
            </a:r>
            <a:endParaRPr lang="en-US" sz="1800" dirty="0">
              <a:solidFill>
                <a:srgbClr val="002060"/>
              </a:solidFill>
            </a:endParaRPr>
          </a:p>
        </p:txBody>
      </p:sp>
      <p:sp>
        <p:nvSpPr>
          <p:cNvPr id="7" name="TextBox 6">
            <a:extLst>
              <a:ext uri="{FF2B5EF4-FFF2-40B4-BE49-F238E27FC236}">
                <a16:creationId xmlns:a16="http://schemas.microsoft.com/office/drawing/2014/main" id="{49A16612-FFAE-3A04-3CD1-494DF7FD3DD4}"/>
              </a:ext>
            </a:extLst>
          </p:cNvPr>
          <p:cNvSpPr txBox="1"/>
          <p:nvPr/>
        </p:nvSpPr>
        <p:spPr>
          <a:xfrm>
            <a:off x="16510" y="843677"/>
            <a:ext cx="438907" cy="369332"/>
          </a:xfrm>
          <a:prstGeom prst="rect">
            <a:avLst/>
          </a:prstGeom>
          <a:noFill/>
        </p:spPr>
        <p:txBody>
          <a:bodyPr wrap="square">
            <a:spAutoFit/>
          </a:bodyPr>
          <a:lstStyle/>
          <a:p>
            <a:r>
              <a:rPr lang="en-US" dirty="0"/>
              <a:t>📌</a:t>
            </a:r>
          </a:p>
        </p:txBody>
      </p:sp>
      <p:sp>
        <p:nvSpPr>
          <p:cNvPr id="8" name="TextBox 7">
            <a:extLst>
              <a:ext uri="{FF2B5EF4-FFF2-40B4-BE49-F238E27FC236}">
                <a16:creationId xmlns:a16="http://schemas.microsoft.com/office/drawing/2014/main" id="{7E7DC914-281F-1AA2-2F25-E050B0E1AF35}"/>
              </a:ext>
            </a:extLst>
          </p:cNvPr>
          <p:cNvSpPr txBox="1"/>
          <p:nvPr/>
        </p:nvSpPr>
        <p:spPr>
          <a:xfrm>
            <a:off x="-8633" y="1665591"/>
            <a:ext cx="438907" cy="369332"/>
          </a:xfrm>
          <a:prstGeom prst="rect">
            <a:avLst/>
          </a:prstGeom>
          <a:noFill/>
        </p:spPr>
        <p:txBody>
          <a:bodyPr wrap="square">
            <a:spAutoFit/>
          </a:bodyPr>
          <a:lstStyle/>
          <a:p>
            <a:r>
              <a:rPr lang="en-US" dirty="0"/>
              <a:t>📌</a:t>
            </a:r>
          </a:p>
        </p:txBody>
      </p:sp>
      <p:sp>
        <p:nvSpPr>
          <p:cNvPr id="9" name="TextBox 8">
            <a:extLst>
              <a:ext uri="{FF2B5EF4-FFF2-40B4-BE49-F238E27FC236}">
                <a16:creationId xmlns:a16="http://schemas.microsoft.com/office/drawing/2014/main" id="{0EEDDEB3-07EE-C594-1663-534801ECDE25}"/>
              </a:ext>
            </a:extLst>
          </p:cNvPr>
          <p:cNvSpPr txBox="1"/>
          <p:nvPr/>
        </p:nvSpPr>
        <p:spPr>
          <a:xfrm>
            <a:off x="-21205" y="2487505"/>
            <a:ext cx="438907" cy="369332"/>
          </a:xfrm>
          <a:prstGeom prst="rect">
            <a:avLst/>
          </a:prstGeom>
          <a:noFill/>
        </p:spPr>
        <p:txBody>
          <a:bodyPr wrap="square">
            <a:spAutoFit/>
          </a:bodyPr>
          <a:lstStyle/>
          <a:p>
            <a:r>
              <a:rPr lang="en-US" dirty="0"/>
              <a:t>📌</a:t>
            </a:r>
          </a:p>
        </p:txBody>
      </p:sp>
      <p:pic>
        <p:nvPicPr>
          <p:cNvPr id="10" name="Picture 9">
            <a:extLst>
              <a:ext uri="{FF2B5EF4-FFF2-40B4-BE49-F238E27FC236}">
                <a16:creationId xmlns:a16="http://schemas.microsoft.com/office/drawing/2014/main" id="{ADE50C17-79AA-1033-681D-84F63A2684EF}"/>
              </a:ext>
            </a:extLst>
          </p:cNvPr>
          <p:cNvPicPr>
            <a:picLocks noChangeAspect="1"/>
          </p:cNvPicPr>
          <p:nvPr/>
        </p:nvPicPr>
        <p:blipFill>
          <a:blip r:embed="rId4"/>
          <a:stretch>
            <a:fillRect/>
          </a:stretch>
        </p:blipFill>
        <p:spPr>
          <a:xfrm>
            <a:off x="8290560" y="-3387"/>
            <a:ext cx="853440" cy="772049"/>
          </a:xfrm>
          <a:prstGeom prst="rect">
            <a:avLst/>
          </a:prstGeom>
        </p:spPr>
      </p:pic>
    </p:spTree>
    <p:extLst>
      <p:ext uri="{BB962C8B-B14F-4D97-AF65-F5344CB8AC3E}">
        <p14:creationId xmlns:p14="http://schemas.microsoft.com/office/powerpoint/2010/main" val="427657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38BD052-5F1E-6C4A-5294-D446D80E754F}"/>
              </a:ext>
            </a:extLst>
          </p:cNvPr>
          <p:cNvSpPr txBox="1">
            <a:spLocks/>
          </p:cNvSpPr>
          <p:nvPr/>
        </p:nvSpPr>
        <p:spPr>
          <a:xfrm>
            <a:off x="0" y="-3387"/>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Writing a program</a:t>
            </a:r>
          </a:p>
        </p:txBody>
      </p:sp>
      <p:sp>
        <p:nvSpPr>
          <p:cNvPr id="3" name="TextBox 2">
            <a:extLst>
              <a:ext uri="{FF2B5EF4-FFF2-40B4-BE49-F238E27FC236}">
                <a16:creationId xmlns:a16="http://schemas.microsoft.com/office/drawing/2014/main" id="{C80823DD-D89C-0F29-BCDC-2056451D453D}"/>
              </a:ext>
            </a:extLst>
          </p:cNvPr>
          <p:cNvSpPr txBox="1"/>
          <p:nvPr/>
        </p:nvSpPr>
        <p:spPr>
          <a:xfrm>
            <a:off x="294922" y="1102915"/>
            <a:ext cx="8186420" cy="369332"/>
          </a:xfrm>
          <a:prstGeom prst="rect">
            <a:avLst/>
          </a:prstGeom>
          <a:noFill/>
        </p:spPr>
        <p:txBody>
          <a:bodyPr wrap="square">
            <a:spAutoFit/>
          </a:bodyPr>
          <a:lstStyle/>
          <a:p>
            <a:pPr marL="285750" indent="-285750">
              <a:buFont typeface="Arial" panose="020B0604020202020204" pitchFamily="34" charset="0"/>
              <a:buChar char="•"/>
            </a:pPr>
            <a:r>
              <a:rPr lang="en-US" sz="1800" b="0" i="0" u="none" strike="noStrike" baseline="0" dirty="0">
                <a:latin typeface="HelveticaNeue"/>
              </a:rPr>
              <a:t>Writing a C program can be broken down into multiple steps</a:t>
            </a:r>
            <a:endParaRPr lang="en-US" dirty="0"/>
          </a:p>
        </p:txBody>
      </p:sp>
      <p:pic>
        <p:nvPicPr>
          <p:cNvPr id="5" name="Picture 4">
            <a:extLst>
              <a:ext uri="{FF2B5EF4-FFF2-40B4-BE49-F238E27FC236}">
                <a16:creationId xmlns:a16="http://schemas.microsoft.com/office/drawing/2014/main" id="{527A17C2-FE07-3A6E-4A03-5C38C2BC3EBC}"/>
              </a:ext>
            </a:extLst>
          </p:cNvPr>
          <p:cNvPicPr>
            <a:picLocks noChangeAspect="1"/>
          </p:cNvPicPr>
          <p:nvPr/>
        </p:nvPicPr>
        <p:blipFill>
          <a:blip r:embed="rId3"/>
          <a:stretch>
            <a:fillRect/>
          </a:stretch>
        </p:blipFill>
        <p:spPr>
          <a:xfrm>
            <a:off x="633822" y="1682044"/>
            <a:ext cx="5950825" cy="4876371"/>
          </a:xfrm>
          <a:prstGeom prst="rect">
            <a:avLst/>
          </a:prstGeom>
          <a:ln>
            <a:noFill/>
          </a:ln>
          <a:effectLst>
            <a:softEdge rad="112500"/>
          </a:effectLst>
        </p:spPr>
      </p:pic>
      <p:sp>
        <p:nvSpPr>
          <p:cNvPr id="8" name="TextBox 7">
            <a:extLst>
              <a:ext uri="{FF2B5EF4-FFF2-40B4-BE49-F238E27FC236}">
                <a16:creationId xmlns:a16="http://schemas.microsoft.com/office/drawing/2014/main" id="{31D80D1F-61B8-528B-D89C-07F2A915224E}"/>
              </a:ext>
            </a:extLst>
          </p:cNvPr>
          <p:cNvSpPr txBox="1"/>
          <p:nvPr/>
        </p:nvSpPr>
        <p:spPr>
          <a:xfrm>
            <a:off x="6484620" y="6419916"/>
            <a:ext cx="4638040" cy="276999"/>
          </a:xfrm>
          <a:prstGeom prst="rect">
            <a:avLst/>
          </a:prstGeom>
          <a:noFill/>
        </p:spPr>
        <p:txBody>
          <a:bodyPr wrap="square">
            <a:spAutoFit/>
          </a:bodyPr>
          <a:lstStyle/>
          <a:p>
            <a:r>
              <a:rPr lang="en-US" sz="1200" b="1" i="0" u="none" strike="noStrike" baseline="0" dirty="0">
                <a:effectLst>
                  <a:outerShdw blurRad="38100" dist="38100" dir="2700000" algn="tl">
                    <a:srgbClr val="000000">
                      <a:alpha val="43137"/>
                    </a:srgbClr>
                  </a:outerShdw>
                </a:effectLst>
                <a:latin typeface="HelveticaNeue"/>
              </a:rPr>
              <a:t>Taken from “C Primer Plus”, Prata</a:t>
            </a:r>
            <a:endParaRPr lang="en-US" sz="1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46970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38BD052-5F1E-6C4A-5294-D446D80E754F}"/>
              </a:ext>
            </a:extLst>
          </p:cNvPr>
          <p:cNvSpPr txBox="1">
            <a:spLocks/>
          </p:cNvSpPr>
          <p:nvPr/>
        </p:nvSpPr>
        <p:spPr>
          <a:xfrm>
            <a:off x="0" y="-3387"/>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How file handling works</a:t>
            </a:r>
          </a:p>
        </p:txBody>
      </p:sp>
      <p:pic>
        <p:nvPicPr>
          <p:cNvPr id="3" name="Picture 2">
            <a:extLst>
              <a:ext uri="{FF2B5EF4-FFF2-40B4-BE49-F238E27FC236}">
                <a16:creationId xmlns:a16="http://schemas.microsoft.com/office/drawing/2014/main" id="{7E4A7021-F8C9-25B4-04F4-7B665A5D3642}"/>
              </a:ext>
            </a:extLst>
          </p:cNvPr>
          <p:cNvPicPr>
            <a:picLocks noChangeAspect="1"/>
          </p:cNvPicPr>
          <p:nvPr/>
        </p:nvPicPr>
        <p:blipFill>
          <a:blip r:embed="rId3"/>
          <a:stretch>
            <a:fillRect/>
          </a:stretch>
        </p:blipFill>
        <p:spPr>
          <a:xfrm>
            <a:off x="254896" y="1772764"/>
            <a:ext cx="8634208" cy="3596952"/>
          </a:xfrm>
          <a:prstGeom prst="rect">
            <a:avLst/>
          </a:prstGeom>
        </p:spPr>
      </p:pic>
      <p:pic>
        <p:nvPicPr>
          <p:cNvPr id="4" name="Picture 3">
            <a:extLst>
              <a:ext uri="{FF2B5EF4-FFF2-40B4-BE49-F238E27FC236}">
                <a16:creationId xmlns:a16="http://schemas.microsoft.com/office/drawing/2014/main" id="{C05896BD-0863-0322-F16D-5B5BE8551F1B}"/>
              </a:ext>
            </a:extLst>
          </p:cNvPr>
          <p:cNvPicPr>
            <a:picLocks noChangeAspect="1"/>
          </p:cNvPicPr>
          <p:nvPr/>
        </p:nvPicPr>
        <p:blipFill>
          <a:blip r:embed="rId4"/>
          <a:stretch>
            <a:fillRect/>
          </a:stretch>
        </p:blipFill>
        <p:spPr>
          <a:xfrm>
            <a:off x="8290560" y="-3387"/>
            <a:ext cx="853440" cy="772049"/>
          </a:xfrm>
          <a:prstGeom prst="rect">
            <a:avLst/>
          </a:prstGeom>
        </p:spPr>
      </p:pic>
    </p:spTree>
    <p:extLst>
      <p:ext uri="{BB962C8B-B14F-4D97-AF65-F5344CB8AC3E}">
        <p14:creationId xmlns:p14="http://schemas.microsoft.com/office/powerpoint/2010/main" val="2655449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38BD052-5F1E-6C4A-5294-D446D80E754F}"/>
              </a:ext>
            </a:extLst>
          </p:cNvPr>
          <p:cNvSpPr txBox="1">
            <a:spLocks/>
          </p:cNvSpPr>
          <p:nvPr/>
        </p:nvSpPr>
        <p:spPr>
          <a:xfrm>
            <a:off x="0" y="-3387"/>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Steps in File Handling</a:t>
            </a:r>
          </a:p>
        </p:txBody>
      </p:sp>
      <p:pic>
        <p:nvPicPr>
          <p:cNvPr id="3" name="Picture 2">
            <a:extLst>
              <a:ext uri="{FF2B5EF4-FFF2-40B4-BE49-F238E27FC236}">
                <a16:creationId xmlns:a16="http://schemas.microsoft.com/office/drawing/2014/main" id="{5560AFDF-A8FF-240B-2611-BDF41FEBE214}"/>
              </a:ext>
            </a:extLst>
          </p:cNvPr>
          <p:cNvPicPr>
            <a:picLocks noChangeAspect="1"/>
          </p:cNvPicPr>
          <p:nvPr/>
        </p:nvPicPr>
        <p:blipFill>
          <a:blip r:embed="rId3"/>
          <a:stretch>
            <a:fillRect/>
          </a:stretch>
        </p:blipFill>
        <p:spPr>
          <a:xfrm>
            <a:off x="375920" y="2031868"/>
            <a:ext cx="8209280" cy="3451035"/>
          </a:xfrm>
          <a:prstGeom prst="rect">
            <a:avLst/>
          </a:prstGeom>
        </p:spPr>
      </p:pic>
      <p:pic>
        <p:nvPicPr>
          <p:cNvPr id="4" name="Picture 2">
            <a:extLst>
              <a:ext uri="{FF2B5EF4-FFF2-40B4-BE49-F238E27FC236}">
                <a16:creationId xmlns:a16="http://schemas.microsoft.com/office/drawing/2014/main" id="{6338D631-C513-BE66-CD63-4D6E9142DB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36429" y="3686265"/>
            <a:ext cx="523876" cy="5524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0970DE4-F018-6842-F598-EC162993E241}"/>
              </a:ext>
            </a:extLst>
          </p:cNvPr>
          <p:cNvPicPr>
            <a:picLocks noChangeAspect="1"/>
          </p:cNvPicPr>
          <p:nvPr/>
        </p:nvPicPr>
        <p:blipFill>
          <a:blip r:embed="rId5"/>
          <a:stretch>
            <a:fillRect/>
          </a:stretch>
        </p:blipFill>
        <p:spPr>
          <a:xfrm>
            <a:off x="8290560" y="-3387"/>
            <a:ext cx="853440" cy="772049"/>
          </a:xfrm>
          <a:prstGeom prst="rect">
            <a:avLst/>
          </a:prstGeom>
        </p:spPr>
      </p:pic>
    </p:spTree>
    <p:extLst>
      <p:ext uri="{BB962C8B-B14F-4D97-AF65-F5344CB8AC3E}">
        <p14:creationId xmlns:p14="http://schemas.microsoft.com/office/powerpoint/2010/main" val="2105990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38BD052-5F1E-6C4A-5294-D446D80E754F}"/>
              </a:ext>
            </a:extLst>
          </p:cNvPr>
          <p:cNvSpPr txBox="1">
            <a:spLocks/>
          </p:cNvSpPr>
          <p:nvPr/>
        </p:nvSpPr>
        <p:spPr>
          <a:xfrm>
            <a:off x="0" y="-3387"/>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File Handling functions</a:t>
            </a:r>
          </a:p>
        </p:txBody>
      </p:sp>
      <p:graphicFrame>
        <p:nvGraphicFramePr>
          <p:cNvPr id="2" name="Table 1">
            <a:extLst>
              <a:ext uri="{FF2B5EF4-FFF2-40B4-BE49-F238E27FC236}">
                <a16:creationId xmlns:a16="http://schemas.microsoft.com/office/drawing/2014/main" id="{6751DA49-65D6-125D-2BF7-F941B46AD105}"/>
              </a:ext>
            </a:extLst>
          </p:cNvPr>
          <p:cNvGraphicFramePr>
            <a:graphicFrameLocks noGrp="1"/>
          </p:cNvGraphicFramePr>
          <p:nvPr>
            <p:extLst>
              <p:ext uri="{D42A27DB-BD31-4B8C-83A1-F6EECF244321}">
                <p14:modId xmlns:p14="http://schemas.microsoft.com/office/powerpoint/2010/main" val="99727529"/>
              </p:ext>
            </p:extLst>
          </p:nvPr>
        </p:nvGraphicFramePr>
        <p:xfrm>
          <a:off x="480907" y="1196198"/>
          <a:ext cx="7809653" cy="4719176"/>
        </p:xfrm>
        <a:graphic>
          <a:graphicData uri="http://schemas.openxmlformats.org/drawingml/2006/table">
            <a:tbl>
              <a:tblPr firstRow="1" bandRow="1">
                <a:tableStyleId>{5C22544A-7EE6-4342-B048-85BDC9FD1C3A}</a:tableStyleId>
              </a:tblPr>
              <a:tblGrid>
                <a:gridCol w="2882939">
                  <a:extLst>
                    <a:ext uri="{9D8B030D-6E8A-4147-A177-3AD203B41FA5}">
                      <a16:colId xmlns:a16="http://schemas.microsoft.com/office/drawing/2014/main" val="3251196158"/>
                    </a:ext>
                  </a:extLst>
                </a:gridCol>
                <a:gridCol w="4926714">
                  <a:extLst>
                    <a:ext uri="{9D8B030D-6E8A-4147-A177-3AD203B41FA5}">
                      <a16:colId xmlns:a16="http://schemas.microsoft.com/office/drawing/2014/main" val="3478116225"/>
                    </a:ext>
                  </a:extLst>
                </a:gridCol>
              </a:tblGrid>
              <a:tr h="706960">
                <a:tc>
                  <a:txBody>
                    <a:bodyPr/>
                    <a:lstStyle/>
                    <a:p>
                      <a:pPr algn="l"/>
                      <a:r>
                        <a:rPr lang="en-US" sz="1800" b="1" dirty="0">
                          <a:solidFill>
                            <a:schemeClr val="bg1"/>
                          </a:solidFill>
                          <a:effectLst/>
                          <a:latin typeface="arial" panose="020B0604020202020204" pitchFamily="34" charset="0"/>
                        </a:rPr>
                        <a:t>Function</a:t>
                      </a:r>
                      <a:endParaRPr lang="en-US" sz="1800" dirty="0">
                        <a:solidFill>
                          <a:schemeClr val="bg1"/>
                        </a:solidFill>
                        <a:effectLst/>
                      </a:endParaRPr>
                    </a:p>
                  </a:txBody>
                  <a:tcPr anchor="ctr"/>
                </a:tc>
                <a:tc>
                  <a:txBody>
                    <a:bodyPr/>
                    <a:lstStyle/>
                    <a:p>
                      <a:pPr algn="l"/>
                      <a:r>
                        <a:rPr lang="en-US" sz="1800" b="1" dirty="0">
                          <a:solidFill>
                            <a:schemeClr val="bg1"/>
                          </a:solidFill>
                          <a:effectLst/>
                          <a:latin typeface="arial" panose="020B0604020202020204" pitchFamily="34" charset="0"/>
                        </a:rPr>
                        <a:t>Description</a:t>
                      </a:r>
                      <a:endParaRPr lang="en-US" sz="1800" dirty="0">
                        <a:solidFill>
                          <a:schemeClr val="bg1"/>
                        </a:solidFill>
                        <a:effectLst/>
                      </a:endParaRPr>
                    </a:p>
                  </a:txBody>
                  <a:tcPr anchor="ctr"/>
                </a:tc>
                <a:extLst>
                  <a:ext uri="{0D108BD9-81ED-4DB2-BD59-A6C34878D82A}">
                    <a16:rowId xmlns:a16="http://schemas.microsoft.com/office/drawing/2014/main" val="2543517736"/>
                  </a:ext>
                </a:extLst>
              </a:tr>
              <a:tr h="501527">
                <a:tc>
                  <a:txBody>
                    <a:bodyPr/>
                    <a:lstStyle/>
                    <a:p>
                      <a:pPr algn="just"/>
                      <a:r>
                        <a:rPr lang="en-US" sz="1800" dirty="0">
                          <a:solidFill>
                            <a:srgbClr val="002060"/>
                          </a:solidFill>
                          <a:effectLst/>
                          <a:latin typeface="arial" panose="020B0604020202020204" pitchFamily="34" charset="0"/>
                        </a:rPr>
                        <a:t>fopen()</a:t>
                      </a:r>
                      <a:endParaRPr lang="en-US" sz="1800" dirty="0">
                        <a:solidFill>
                          <a:srgbClr val="002060"/>
                        </a:solidFill>
                        <a:effectLst/>
                      </a:endParaRPr>
                    </a:p>
                  </a:txBody>
                  <a:tcPr anchor="ctr"/>
                </a:tc>
                <a:tc>
                  <a:txBody>
                    <a:bodyPr/>
                    <a:lstStyle/>
                    <a:p>
                      <a:pPr algn="just"/>
                      <a:r>
                        <a:rPr lang="en-US" sz="1800">
                          <a:solidFill>
                            <a:srgbClr val="002060"/>
                          </a:solidFill>
                          <a:effectLst/>
                          <a:latin typeface="arial" panose="020B0604020202020204" pitchFamily="34" charset="0"/>
                        </a:rPr>
                        <a:t>To create a file.</a:t>
                      </a:r>
                      <a:endParaRPr lang="en-US" sz="1800">
                        <a:solidFill>
                          <a:srgbClr val="002060"/>
                        </a:solidFill>
                        <a:effectLst/>
                      </a:endParaRPr>
                    </a:p>
                  </a:txBody>
                  <a:tcPr anchor="ctr"/>
                </a:tc>
                <a:extLst>
                  <a:ext uri="{0D108BD9-81ED-4DB2-BD59-A6C34878D82A}">
                    <a16:rowId xmlns:a16="http://schemas.microsoft.com/office/drawing/2014/main" val="1270179371"/>
                  </a:ext>
                </a:extLst>
              </a:tr>
              <a:tr h="501527">
                <a:tc>
                  <a:txBody>
                    <a:bodyPr/>
                    <a:lstStyle/>
                    <a:p>
                      <a:pPr algn="just"/>
                      <a:r>
                        <a:rPr lang="en-US" sz="1800" dirty="0">
                          <a:solidFill>
                            <a:srgbClr val="002060"/>
                          </a:solidFill>
                          <a:effectLst/>
                          <a:latin typeface="arial" panose="020B0604020202020204" pitchFamily="34" charset="0"/>
                        </a:rPr>
                        <a:t>fclose()</a:t>
                      </a:r>
                      <a:endParaRPr lang="en-US" sz="1800" dirty="0">
                        <a:solidFill>
                          <a:srgbClr val="002060"/>
                        </a:solidFill>
                        <a:effectLst/>
                      </a:endParaRPr>
                    </a:p>
                  </a:txBody>
                  <a:tcPr anchor="ctr"/>
                </a:tc>
                <a:tc>
                  <a:txBody>
                    <a:bodyPr/>
                    <a:lstStyle/>
                    <a:p>
                      <a:pPr algn="just"/>
                      <a:r>
                        <a:rPr lang="en-US" sz="1800" dirty="0">
                          <a:solidFill>
                            <a:srgbClr val="002060"/>
                          </a:solidFill>
                          <a:effectLst/>
                          <a:latin typeface="arial" panose="020B0604020202020204" pitchFamily="34" charset="0"/>
                        </a:rPr>
                        <a:t>To close an existing file.</a:t>
                      </a:r>
                      <a:endParaRPr lang="en-US" sz="1800" dirty="0">
                        <a:solidFill>
                          <a:srgbClr val="002060"/>
                        </a:solidFill>
                        <a:effectLst/>
                      </a:endParaRPr>
                    </a:p>
                  </a:txBody>
                  <a:tcPr anchor="ctr"/>
                </a:tc>
                <a:extLst>
                  <a:ext uri="{0D108BD9-81ED-4DB2-BD59-A6C34878D82A}">
                    <a16:rowId xmlns:a16="http://schemas.microsoft.com/office/drawing/2014/main" val="1740729321"/>
                  </a:ext>
                </a:extLst>
              </a:tr>
              <a:tr h="501527">
                <a:tc>
                  <a:txBody>
                    <a:bodyPr/>
                    <a:lstStyle/>
                    <a:p>
                      <a:pPr algn="just"/>
                      <a:r>
                        <a:rPr lang="en-US" sz="1800" dirty="0">
                          <a:solidFill>
                            <a:srgbClr val="002060"/>
                          </a:solidFill>
                          <a:effectLst/>
                          <a:latin typeface="arial" panose="020B0604020202020204" pitchFamily="34" charset="0"/>
                        </a:rPr>
                        <a:t>getc()</a:t>
                      </a:r>
                      <a:endParaRPr lang="en-US" sz="1800" dirty="0">
                        <a:solidFill>
                          <a:srgbClr val="002060"/>
                        </a:solidFill>
                        <a:effectLst/>
                      </a:endParaRPr>
                    </a:p>
                  </a:txBody>
                  <a:tcPr anchor="ctr"/>
                </a:tc>
                <a:tc>
                  <a:txBody>
                    <a:bodyPr/>
                    <a:lstStyle/>
                    <a:p>
                      <a:pPr algn="just"/>
                      <a:r>
                        <a:rPr lang="en-US" sz="1800" dirty="0">
                          <a:solidFill>
                            <a:srgbClr val="002060"/>
                          </a:solidFill>
                          <a:effectLst/>
                          <a:latin typeface="arial" panose="020B0604020202020204" pitchFamily="34" charset="0"/>
                        </a:rPr>
                        <a:t>Read a character from a file.</a:t>
                      </a:r>
                      <a:endParaRPr lang="en-US" sz="1800" dirty="0">
                        <a:solidFill>
                          <a:srgbClr val="002060"/>
                        </a:solidFill>
                        <a:effectLst/>
                      </a:endParaRPr>
                    </a:p>
                  </a:txBody>
                  <a:tcPr anchor="ctr"/>
                </a:tc>
                <a:extLst>
                  <a:ext uri="{0D108BD9-81ED-4DB2-BD59-A6C34878D82A}">
                    <a16:rowId xmlns:a16="http://schemas.microsoft.com/office/drawing/2014/main" val="917503307"/>
                  </a:ext>
                </a:extLst>
              </a:tr>
              <a:tr h="501527">
                <a:tc>
                  <a:txBody>
                    <a:bodyPr/>
                    <a:lstStyle/>
                    <a:p>
                      <a:pPr algn="just"/>
                      <a:r>
                        <a:rPr lang="en-US" sz="1800" dirty="0">
                          <a:solidFill>
                            <a:srgbClr val="002060"/>
                          </a:solidFill>
                          <a:effectLst/>
                          <a:latin typeface="arial" panose="020B0604020202020204" pitchFamily="34" charset="0"/>
                        </a:rPr>
                        <a:t>putc()</a:t>
                      </a:r>
                      <a:endParaRPr lang="en-US" sz="1800" dirty="0">
                        <a:solidFill>
                          <a:srgbClr val="002060"/>
                        </a:solidFill>
                        <a:effectLst/>
                      </a:endParaRPr>
                    </a:p>
                  </a:txBody>
                  <a:tcPr anchor="ctr"/>
                </a:tc>
                <a:tc>
                  <a:txBody>
                    <a:bodyPr/>
                    <a:lstStyle/>
                    <a:p>
                      <a:pPr algn="just"/>
                      <a:r>
                        <a:rPr lang="en-US" sz="1800" dirty="0">
                          <a:solidFill>
                            <a:srgbClr val="002060"/>
                          </a:solidFill>
                          <a:effectLst/>
                          <a:latin typeface="arial" panose="020B0604020202020204" pitchFamily="34" charset="0"/>
                        </a:rPr>
                        <a:t>Write a character in file.</a:t>
                      </a:r>
                      <a:endParaRPr lang="en-US" sz="1800" dirty="0">
                        <a:solidFill>
                          <a:srgbClr val="002060"/>
                        </a:solidFill>
                        <a:effectLst/>
                      </a:endParaRPr>
                    </a:p>
                  </a:txBody>
                  <a:tcPr anchor="ctr"/>
                </a:tc>
                <a:extLst>
                  <a:ext uri="{0D108BD9-81ED-4DB2-BD59-A6C34878D82A}">
                    <a16:rowId xmlns:a16="http://schemas.microsoft.com/office/drawing/2014/main" val="422250128"/>
                  </a:ext>
                </a:extLst>
              </a:tr>
              <a:tr h="501527">
                <a:tc>
                  <a:txBody>
                    <a:bodyPr/>
                    <a:lstStyle/>
                    <a:p>
                      <a:pPr algn="just"/>
                      <a:r>
                        <a:rPr lang="en-US" sz="1800" dirty="0">
                          <a:solidFill>
                            <a:srgbClr val="002060"/>
                          </a:solidFill>
                          <a:effectLst/>
                          <a:latin typeface="arial" panose="020B0604020202020204" pitchFamily="34" charset="0"/>
                        </a:rPr>
                        <a:t>fprintf()</a:t>
                      </a:r>
                      <a:endParaRPr lang="en-US" sz="1800" dirty="0">
                        <a:solidFill>
                          <a:srgbClr val="002060"/>
                        </a:solidFill>
                        <a:effectLst/>
                      </a:endParaRPr>
                    </a:p>
                  </a:txBody>
                  <a:tcPr anchor="ctr"/>
                </a:tc>
                <a:tc>
                  <a:txBody>
                    <a:bodyPr/>
                    <a:lstStyle/>
                    <a:p>
                      <a:pPr algn="just"/>
                      <a:r>
                        <a:rPr lang="en-US" sz="1800">
                          <a:solidFill>
                            <a:srgbClr val="002060"/>
                          </a:solidFill>
                          <a:effectLst/>
                          <a:latin typeface="arial" panose="020B0604020202020204" pitchFamily="34" charset="0"/>
                        </a:rPr>
                        <a:t>To write set of data in file.</a:t>
                      </a:r>
                      <a:endParaRPr lang="en-US" sz="1800">
                        <a:solidFill>
                          <a:srgbClr val="002060"/>
                        </a:solidFill>
                        <a:effectLst/>
                      </a:endParaRPr>
                    </a:p>
                  </a:txBody>
                  <a:tcPr anchor="ctr"/>
                </a:tc>
                <a:extLst>
                  <a:ext uri="{0D108BD9-81ED-4DB2-BD59-A6C34878D82A}">
                    <a16:rowId xmlns:a16="http://schemas.microsoft.com/office/drawing/2014/main" val="2438533471"/>
                  </a:ext>
                </a:extLst>
              </a:tr>
              <a:tr h="501527">
                <a:tc>
                  <a:txBody>
                    <a:bodyPr/>
                    <a:lstStyle/>
                    <a:p>
                      <a:pPr algn="just"/>
                      <a:r>
                        <a:rPr lang="en-US" sz="1800" dirty="0">
                          <a:solidFill>
                            <a:srgbClr val="002060"/>
                          </a:solidFill>
                          <a:effectLst/>
                          <a:latin typeface="arial" panose="020B0604020202020204" pitchFamily="34" charset="0"/>
                        </a:rPr>
                        <a:t>fscanf()</a:t>
                      </a:r>
                      <a:endParaRPr lang="en-US" sz="1800" dirty="0">
                        <a:solidFill>
                          <a:srgbClr val="002060"/>
                        </a:solidFill>
                        <a:effectLst/>
                      </a:endParaRPr>
                    </a:p>
                  </a:txBody>
                  <a:tcPr anchor="ctr"/>
                </a:tc>
                <a:tc>
                  <a:txBody>
                    <a:bodyPr/>
                    <a:lstStyle/>
                    <a:p>
                      <a:pPr algn="just"/>
                      <a:r>
                        <a:rPr lang="en-US" sz="1800" dirty="0">
                          <a:solidFill>
                            <a:srgbClr val="002060"/>
                          </a:solidFill>
                          <a:effectLst/>
                          <a:latin typeface="arial" panose="020B0604020202020204" pitchFamily="34" charset="0"/>
                        </a:rPr>
                        <a:t>To read set of data from file.</a:t>
                      </a:r>
                      <a:endParaRPr lang="en-US" sz="1800" dirty="0">
                        <a:solidFill>
                          <a:srgbClr val="002060"/>
                        </a:solidFill>
                        <a:effectLst/>
                      </a:endParaRPr>
                    </a:p>
                  </a:txBody>
                  <a:tcPr anchor="ctr"/>
                </a:tc>
                <a:extLst>
                  <a:ext uri="{0D108BD9-81ED-4DB2-BD59-A6C34878D82A}">
                    <a16:rowId xmlns:a16="http://schemas.microsoft.com/office/drawing/2014/main" val="2647738784"/>
                  </a:ext>
                </a:extLst>
              </a:tr>
              <a:tr h="501527">
                <a:tc>
                  <a:txBody>
                    <a:bodyPr/>
                    <a:lstStyle/>
                    <a:p>
                      <a:pPr algn="just"/>
                      <a:r>
                        <a:rPr lang="en-US" sz="1800">
                          <a:solidFill>
                            <a:srgbClr val="002060"/>
                          </a:solidFill>
                          <a:effectLst/>
                          <a:latin typeface="arial" panose="020B0604020202020204" pitchFamily="34" charset="0"/>
                        </a:rPr>
                        <a:t>getw()</a:t>
                      </a:r>
                      <a:endParaRPr lang="en-US" sz="1800">
                        <a:solidFill>
                          <a:srgbClr val="002060"/>
                        </a:solidFill>
                        <a:effectLst/>
                      </a:endParaRPr>
                    </a:p>
                  </a:txBody>
                  <a:tcPr anchor="ctr"/>
                </a:tc>
                <a:tc>
                  <a:txBody>
                    <a:bodyPr/>
                    <a:lstStyle/>
                    <a:p>
                      <a:pPr algn="just"/>
                      <a:r>
                        <a:rPr lang="en-US" sz="1800" dirty="0">
                          <a:solidFill>
                            <a:srgbClr val="002060"/>
                          </a:solidFill>
                          <a:effectLst/>
                          <a:latin typeface="arial" panose="020B0604020202020204" pitchFamily="34" charset="0"/>
                        </a:rPr>
                        <a:t>To read an integer from a file.</a:t>
                      </a:r>
                      <a:endParaRPr lang="en-US" sz="1800" dirty="0">
                        <a:solidFill>
                          <a:srgbClr val="002060"/>
                        </a:solidFill>
                        <a:effectLst/>
                      </a:endParaRPr>
                    </a:p>
                  </a:txBody>
                  <a:tcPr anchor="ctr"/>
                </a:tc>
                <a:extLst>
                  <a:ext uri="{0D108BD9-81ED-4DB2-BD59-A6C34878D82A}">
                    <a16:rowId xmlns:a16="http://schemas.microsoft.com/office/drawing/2014/main" val="2681524763"/>
                  </a:ext>
                </a:extLst>
              </a:tr>
              <a:tr h="501527">
                <a:tc>
                  <a:txBody>
                    <a:bodyPr/>
                    <a:lstStyle/>
                    <a:p>
                      <a:pPr algn="just"/>
                      <a:r>
                        <a:rPr lang="en-US" sz="1800">
                          <a:solidFill>
                            <a:srgbClr val="002060"/>
                          </a:solidFill>
                          <a:effectLst/>
                          <a:latin typeface="arial" panose="020B0604020202020204" pitchFamily="34" charset="0"/>
                        </a:rPr>
                        <a:t>putw()</a:t>
                      </a:r>
                      <a:endParaRPr lang="en-US" sz="1800">
                        <a:solidFill>
                          <a:srgbClr val="002060"/>
                        </a:solidFill>
                        <a:effectLst/>
                      </a:endParaRPr>
                    </a:p>
                  </a:txBody>
                  <a:tcPr anchor="ctr"/>
                </a:tc>
                <a:tc>
                  <a:txBody>
                    <a:bodyPr/>
                    <a:lstStyle/>
                    <a:p>
                      <a:pPr algn="just"/>
                      <a:r>
                        <a:rPr lang="en-US" sz="1800" dirty="0">
                          <a:solidFill>
                            <a:srgbClr val="002060"/>
                          </a:solidFill>
                          <a:effectLst/>
                          <a:latin typeface="arial" panose="020B0604020202020204" pitchFamily="34" charset="0"/>
                        </a:rPr>
                        <a:t>To write an integer in file.</a:t>
                      </a:r>
                      <a:endParaRPr lang="en-US" sz="1800" dirty="0">
                        <a:solidFill>
                          <a:srgbClr val="002060"/>
                        </a:solidFill>
                        <a:effectLst/>
                      </a:endParaRPr>
                    </a:p>
                  </a:txBody>
                  <a:tcPr anchor="ctr"/>
                </a:tc>
                <a:extLst>
                  <a:ext uri="{0D108BD9-81ED-4DB2-BD59-A6C34878D82A}">
                    <a16:rowId xmlns:a16="http://schemas.microsoft.com/office/drawing/2014/main" val="3716973125"/>
                  </a:ext>
                </a:extLst>
              </a:tr>
            </a:tbl>
          </a:graphicData>
        </a:graphic>
      </p:graphicFrame>
      <p:pic>
        <p:nvPicPr>
          <p:cNvPr id="3" name="Picture 2">
            <a:extLst>
              <a:ext uri="{FF2B5EF4-FFF2-40B4-BE49-F238E27FC236}">
                <a16:creationId xmlns:a16="http://schemas.microsoft.com/office/drawing/2014/main" id="{4ABBB4B6-C25E-B38E-7F76-64531B2EDA65}"/>
              </a:ext>
            </a:extLst>
          </p:cNvPr>
          <p:cNvPicPr>
            <a:picLocks noChangeAspect="1"/>
          </p:cNvPicPr>
          <p:nvPr/>
        </p:nvPicPr>
        <p:blipFill>
          <a:blip r:embed="rId3"/>
          <a:stretch>
            <a:fillRect/>
          </a:stretch>
        </p:blipFill>
        <p:spPr>
          <a:xfrm>
            <a:off x="8290560" y="-3387"/>
            <a:ext cx="853440" cy="772049"/>
          </a:xfrm>
          <a:prstGeom prst="rect">
            <a:avLst/>
          </a:prstGeom>
        </p:spPr>
      </p:pic>
    </p:spTree>
    <p:extLst>
      <p:ext uri="{BB962C8B-B14F-4D97-AF65-F5344CB8AC3E}">
        <p14:creationId xmlns:p14="http://schemas.microsoft.com/office/powerpoint/2010/main" val="2551469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38BD052-5F1E-6C4A-5294-D446D80E754F}"/>
              </a:ext>
            </a:extLst>
          </p:cNvPr>
          <p:cNvSpPr txBox="1">
            <a:spLocks/>
          </p:cNvSpPr>
          <p:nvPr/>
        </p:nvSpPr>
        <p:spPr>
          <a:xfrm>
            <a:off x="0" y="-3387"/>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Quiz</a:t>
            </a:r>
          </a:p>
        </p:txBody>
      </p:sp>
      <p:pic>
        <p:nvPicPr>
          <p:cNvPr id="3" name="Picture 2">
            <a:extLst>
              <a:ext uri="{FF2B5EF4-FFF2-40B4-BE49-F238E27FC236}">
                <a16:creationId xmlns:a16="http://schemas.microsoft.com/office/drawing/2014/main" id="{A1288084-9551-630B-FA21-80AD7FAC6E2C}"/>
              </a:ext>
            </a:extLst>
          </p:cNvPr>
          <p:cNvPicPr>
            <a:picLocks noChangeAspect="1"/>
          </p:cNvPicPr>
          <p:nvPr/>
        </p:nvPicPr>
        <p:blipFill>
          <a:blip r:embed="rId3"/>
          <a:stretch>
            <a:fillRect/>
          </a:stretch>
        </p:blipFill>
        <p:spPr>
          <a:xfrm>
            <a:off x="580160" y="1436950"/>
            <a:ext cx="7954240" cy="3683689"/>
          </a:xfrm>
          <a:prstGeom prst="rect">
            <a:avLst/>
          </a:prstGeom>
        </p:spPr>
      </p:pic>
      <p:pic>
        <p:nvPicPr>
          <p:cNvPr id="4" name="Picture 3">
            <a:extLst>
              <a:ext uri="{FF2B5EF4-FFF2-40B4-BE49-F238E27FC236}">
                <a16:creationId xmlns:a16="http://schemas.microsoft.com/office/drawing/2014/main" id="{42A1BD8B-29ED-5123-FE04-6E52864FD8F0}"/>
              </a:ext>
            </a:extLst>
          </p:cNvPr>
          <p:cNvPicPr>
            <a:picLocks noChangeAspect="1"/>
          </p:cNvPicPr>
          <p:nvPr/>
        </p:nvPicPr>
        <p:blipFill>
          <a:blip r:embed="rId4"/>
          <a:stretch>
            <a:fillRect/>
          </a:stretch>
        </p:blipFill>
        <p:spPr>
          <a:xfrm>
            <a:off x="8290560" y="-3387"/>
            <a:ext cx="853440" cy="772049"/>
          </a:xfrm>
          <a:prstGeom prst="rect">
            <a:avLst/>
          </a:prstGeom>
        </p:spPr>
      </p:pic>
    </p:spTree>
    <p:extLst>
      <p:ext uri="{BB962C8B-B14F-4D97-AF65-F5344CB8AC3E}">
        <p14:creationId xmlns:p14="http://schemas.microsoft.com/office/powerpoint/2010/main" val="18494452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38BD052-5F1E-6C4A-5294-D446D80E754F}"/>
              </a:ext>
            </a:extLst>
          </p:cNvPr>
          <p:cNvSpPr txBox="1">
            <a:spLocks/>
          </p:cNvSpPr>
          <p:nvPr/>
        </p:nvSpPr>
        <p:spPr>
          <a:xfrm>
            <a:off x="0" y="-3387"/>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Types of Errors in C</a:t>
            </a:r>
          </a:p>
        </p:txBody>
      </p:sp>
      <p:pic>
        <p:nvPicPr>
          <p:cNvPr id="8" name="Picture 7">
            <a:extLst>
              <a:ext uri="{FF2B5EF4-FFF2-40B4-BE49-F238E27FC236}">
                <a16:creationId xmlns:a16="http://schemas.microsoft.com/office/drawing/2014/main" id="{794F8503-207D-BEB1-09C3-FB911DC39EA6}"/>
              </a:ext>
            </a:extLst>
          </p:cNvPr>
          <p:cNvPicPr>
            <a:picLocks noChangeAspect="1"/>
          </p:cNvPicPr>
          <p:nvPr/>
        </p:nvPicPr>
        <p:blipFill>
          <a:blip r:embed="rId2"/>
          <a:stretch>
            <a:fillRect/>
          </a:stretch>
        </p:blipFill>
        <p:spPr>
          <a:xfrm>
            <a:off x="0" y="1140864"/>
            <a:ext cx="6369582" cy="4797091"/>
          </a:xfrm>
          <a:prstGeom prst="rect">
            <a:avLst/>
          </a:prstGeom>
          <a:ln>
            <a:noFill/>
          </a:ln>
          <a:effectLst>
            <a:softEdge rad="112500"/>
          </a:effectLst>
        </p:spPr>
      </p:pic>
    </p:spTree>
    <p:extLst>
      <p:ext uri="{BB962C8B-B14F-4D97-AF65-F5344CB8AC3E}">
        <p14:creationId xmlns:p14="http://schemas.microsoft.com/office/powerpoint/2010/main" val="39502681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3F5F8FE-FDA0-400B-2082-4F45ADDB9383}"/>
              </a:ext>
            </a:extLst>
          </p:cNvPr>
          <p:cNvSpPr>
            <a:spLocks noGrp="1"/>
          </p:cNvSpPr>
          <p:nvPr>
            <p:ph type="dt" sz="half" idx="10"/>
          </p:nvPr>
        </p:nvSpPr>
        <p:spPr/>
        <p:txBody>
          <a:bodyPr/>
          <a:lstStyle/>
          <a:p>
            <a:fld id="{23E9C8A1-DF9D-411C-8C5F-FC9619BF422F}" type="datetime1">
              <a:rPr lang="en-US" smtClean="0"/>
              <a:t>4/14/2025</a:t>
            </a:fld>
            <a:endParaRPr lang="en-US" dirty="0"/>
          </a:p>
        </p:txBody>
      </p:sp>
      <p:sp>
        <p:nvSpPr>
          <p:cNvPr id="5" name="Slide Number Placeholder 4">
            <a:extLst>
              <a:ext uri="{FF2B5EF4-FFF2-40B4-BE49-F238E27FC236}">
                <a16:creationId xmlns:a16="http://schemas.microsoft.com/office/drawing/2014/main" id="{05A6EA52-FBD8-4AF8-FE4C-560ED4139C6A}"/>
              </a:ext>
            </a:extLst>
          </p:cNvPr>
          <p:cNvSpPr>
            <a:spLocks noGrp="1"/>
          </p:cNvSpPr>
          <p:nvPr>
            <p:ph type="sldNum" sz="quarter" idx="12"/>
          </p:nvPr>
        </p:nvSpPr>
        <p:spPr/>
        <p:txBody>
          <a:bodyPr/>
          <a:lstStyle/>
          <a:p>
            <a:fld id="{F15DF4B7-D390-4743-BC4A-39E252620E6B}" type="slidenum">
              <a:rPr lang="en-US" smtClean="0"/>
              <a:pPr/>
              <a:t>25</a:t>
            </a:fld>
            <a:endParaRPr lang="en-US" dirty="0"/>
          </a:p>
        </p:txBody>
      </p:sp>
      <p:sp>
        <p:nvSpPr>
          <p:cNvPr id="6" name="Text Placeholder 3">
            <a:extLst>
              <a:ext uri="{FF2B5EF4-FFF2-40B4-BE49-F238E27FC236}">
                <a16:creationId xmlns:a16="http://schemas.microsoft.com/office/drawing/2014/main" id="{33C8F451-DA1B-3C82-3919-CCAC7CCA6C58}"/>
              </a:ext>
            </a:extLst>
          </p:cNvPr>
          <p:cNvSpPr txBox="1">
            <a:spLocks/>
          </p:cNvSpPr>
          <p:nvPr/>
        </p:nvSpPr>
        <p:spPr>
          <a:xfrm>
            <a:off x="0" y="-3387"/>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dirty="0">
                <a:solidFill>
                  <a:schemeClr val="bg1"/>
                </a:solidFill>
                <a:latin typeface="Consolas" panose="020B0609020204030204" pitchFamily="49" charset="0"/>
              </a:rPr>
              <a:t>Install C</a:t>
            </a:r>
          </a:p>
        </p:txBody>
      </p:sp>
      <p:sp>
        <p:nvSpPr>
          <p:cNvPr id="11" name="TextBox 10">
            <a:extLst>
              <a:ext uri="{FF2B5EF4-FFF2-40B4-BE49-F238E27FC236}">
                <a16:creationId xmlns:a16="http://schemas.microsoft.com/office/drawing/2014/main" id="{5AB56ABD-FAF8-CD50-8525-BA1BFCCC0DA1}"/>
              </a:ext>
            </a:extLst>
          </p:cNvPr>
          <p:cNvSpPr txBox="1"/>
          <p:nvPr/>
        </p:nvSpPr>
        <p:spPr>
          <a:xfrm>
            <a:off x="192422" y="2044452"/>
            <a:ext cx="8502696" cy="1015663"/>
          </a:xfrm>
          <a:prstGeom prst="rect">
            <a:avLst/>
          </a:prstGeom>
          <a:noFill/>
        </p:spPr>
        <p:txBody>
          <a:bodyPr wrap="square">
            <a:spAutoFit/>
          </a:bodyPr>
          <a:lstStyle/>
          <a:p>
            <a:pPr marL="342900" indent="-342900">
              <a:buFont typeface="+mj-lt"/>
              <a:buAutoNum type="arabicPeriod"/>
            </a:pPr>
            <a:r>
              <a:rPr lang="en-US" sz="2000" b="1" dirty="0"/>
              <a:t>Windows:</a:t>
            </a:r>
            <a:r>
              <a:rPr lang="en-US" sz="2000" dirty="0"/>
              <a:t> </a:t>
            </a:r>
            <a:r>
              <a:rPr lang="en-US" sz="2000" dirty="0">
                <a:hlinkClick r:id="rId2"/>
              </a:rPr>
              <a:t>https://www.scaler.com/topics/c/c-compiler-for-windows/</a:t>
            </a:r>
            <a:endParaRPr lang="en-US" sz="2000" dirty="0"/>
          </a:p>
          <a:p>
            <a:pPr marL="342900" indent="-342900">
              <a:buFont typeface="+mj-lt"/>
              <a:buAutoNum type="arabicPeriod"/>
            </a:pPr>
            <a:r>
              <a:rPr lang="en-US" sz="2000" b="1" dirty="0"/>
              <a:t>Linux: </a:t>
            </a:r>
            <a:r>
              <a:rPr lang="en-US" sz="2000" dirty="0">
                <a:hlinkClick r:id="rId3"/>
              </a:rPr>
              <a:t>https://www.scaler.com/topics/c/install-c-on-linux/</a:t>
            </a:r>
            <a:endParaRPr lang="en-US" sz="2000" dirty="0"/>
          </a:p>
          <a:p>
            <a:pPr marL="342900" indent="-342900">
              <a:buFont typeface="+mj-lt"/>
              <a:buAutoNum type="arabicPeriod"/>
            </a:pPr>
            <a:r>
              <a:rPr lang="en-US" sz="2000" b="1" dirty="0"/>
              <a:t>Mac: </a:t>
            </a:r>
            <a:r>
              <a:rPr lang="en-US" sz="2000" dirty="0"/>
              <a:t>https://www.scaler.com/topics/c/install-c-in-mac/</a:t>
            </a:r>
          </a:p>
        </p:txBody>
      </p:sp>
      <p:sp>
        <p:nvSpPr>
          <p:cNvPr id="12" name="TextBox 11">
            <a:extLst>
              <a:ext uri="{FF2B5EF4-FFF2-40B4-BE49-F238E27FC236}">
                <a16:creationId xmlns:a16="http://schemas.microsoft.com/office/drawing/2014/main" id="{EFAC599A-1248-6000-7525-FD8A5DCDD0DA}"/>
              </a:ext>
            </a:extLst>
          </p:cNvPr>
          <p:cNvSpPr txBox="1"/>
          <p:nvPr/>
        </p:nvSpPr>
        <p:spPr>
          <a:xfrm>
            <a:off x="192422" y="1088609"/>
            <a:ext cx="2683748" cy="584775"/>
          </a:xfrm>
          <a:prstGeom prst="rect">
            <a:avLst/>
          </a:prstGeom>
          <a:noFill/>
        </p:spPr>
        <p:txBody>
          <a:bodyPr wrap="none" rtlCol="0">
            <a:spAutoFit/>
          </a:bodyPr>
          <a:lstStyle/>
          <a:p>
            <a:r>
              <a:rPr lang="en-US" sz="3200" dirty="0"/>
              <a:t>Install </a:t>
            </a:r>
            <a:r>
              <a:rPr lang="en-US" sz="3200" b="1" dirty="0"/>
              <a:t>gcc</a:t>
            </a:r>
            <a:r>
              <a:rPr lang="en-US" sz="3200" dirty="0"/>
              <a:t> on:</a:t>
            </a:r>
          </a:p>
        </p:txBody>
      </p:sp>
    </p:spTree>
    <p:extLst>
      <p:ext uri="{BB962C8B-B14F-4D97-AF65-F5344CB8AC3E}">
        <p14:creationId xmlns:p14="http://schemas.microsoft.com/office/powerpoint/2010/main" val="3457269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38BD052-5F1E-6C4A-5294-D446D80E754F}"/>
              </a:ext>
            </a:extLst>
          </p:cNvPr>
          <p:cNvSpPr txBox="1">
            <a:spLocks/>
          </p:cNvSpPr>
          <p:nvPr/>
        </p:nvSpPr>
        <p:spPr>
          <a:xfrm>
            <a:off x="0" y="-3387"/>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dirty="0">
                <a:solidFill>
                  <a:schemeClr val="bg1"/>
                </a:solidFill>
                <a:latin typeface="Consolas" panose="020B0609020204030204" pitchFamily="49" charset="0"/>
              </a:rPr>
              <a:t>Practice</a:t>
            </a:r>
          </a:p>
        </p:txBody>
      </p:sp>
      <p:sp>
        <p:nvSpPr>
          <p:cNvPr id="2" name="TextBox 1">
            <a:extLst>
              <a:ext uri="{FF2B5EF4-FFF2-40B4-BE49-F238E27FC236}">
                <a16:creationId xmlns:a16="http://schemas.microsoft.com/office/drawing/2014/main" id="{0F7DE538-9884-5894-506C-717A901CFBAF}"/>
              </a:ext>
            </a:extLst>
          </p:cNvPr>
          <p:cNvSpPr txBox="1"/>
          <p:nvPr/>
        </p:nvSpPr>
        <p:spPr>
          <a:xfrm>
            <a:off x="124177" y="1049867"/>
            <a:ext cx="8503546" cy="5355312"/>
          </a:xfrm>
          <a:prstGeom prst="rect">
            <a:avLst/>
          </a:prstGeom>
          <a:noFill/>
        </p:spPr>
        <p:txBody>
          <a:bodyPr wrap="none" rtlCol="0">
            <a:spAutoFit/>
          </a:bodyPr>
          <a:lstStyle/>
          <a:p>
            <a:pPr marL="342900" indent="-342900">
              <a:buFont typeface="+mj-lt"/>
              <a:buAutoNum type="arabicPeriod"/>
            </a:pPr>
            <a:r>
              <a:rPr lang="en-US" dirty="0"/>
              <a:t>Write a C program that:</a:t>
            </a:r>
          </a:p>
          <a:p>
            <a:pPr marL="800100" lvl="1" indent="-342900">
              <a:buFont typeface="Arial" panose="020B0604020202020204" pitchFamily="34" charset="0"/>
              <a:buChar char="•"/>
            </a:pPr>
            <a:r>
              <a:rPr lang="en-US" dirty="0"/>
              <a:t>Receives the name of a text file as a </a:t>
            </a:r>
            <a:r>
              <a:rPr lang="en-US" b="1" dirty="0"/>
              <a:t>command-line</a:t>
            </a:r>
            <a:r>
              <a:rPr lang="en-US" dirty="0"/>
              <a:t> argument.</a:t>
            </a:r>
          </a:p>
          <a:p>
            <a:pPr marL="800100" lvl="1" indent="-342900">
              <a:buFont typeface="Arial" panose="020B0604020202020204" pitchFamily="34" charset="0"/>
              <a:buChar char="•"/>
            </a:pPr>
            <a:r>
              <a:rPr lang="en-US" dirty="0"/>
              <a:t>Opens the file in </a:t>
            </a:r>
            <a:r>
              <a:rPr lang="en-US" b="1" dirty="0"/>
              <a:t>read</a:t>
            </a:r>
            <a:r>
              <a:rPr lang="en-US" dirty="0"/>
              <a:t> </a:t>
            </a:r>
            <a:r>
              <a:rPr lang="en-US" b="1" dirty="0"/>
              <a:t>mode</a:t>
            </a:r>
            <a:r>
              <a:rPr lang="en-US" dirty="0"/>
              <a:t>.</a:t>
            </a:r>
          </a:p>
          <a:p>
            <a:pPr marL="800100" lvl="1" indent="-342900">
              <a:buFont typeface="Arial" panose="020B0604020202020204" pitchFamily="34" charset="0"/>
              <a:buChar char="•"/>
            </a:pPr>
            <a:r>
              <a:rPr lang="en-US" dirty="0"/>
              <a:t>Prints the content of the file to the terminal.</a:t>
            </a:r>
          </a:p>
          <a:p>
            <a:pPr marL="800100" lvl="1" indent="-342900">
              <a:buFont typeface="Arial" panose="020B0604020202020204" pitchFamily="34" charset="0"/>
              <a:buChar char="•"/>
            </a:pPr>
            <a:r>
              <a:rPr lang="en-US" dirty="0"/>
              <a:t>Count how many lines the file has.</a:t>
            </a:r>
          </a:p>
          <a:p>
            <a:pPr marL="800100" lvl="1" indent="-342900">
              <a:buFont typeface="+mj-lt"/>
              <a:buAutoNum type="arabicPeriod"/>
            </a:pPr>
            <a:endParaRPr lang="en-US" dirty="0"/>
          </a:p>
          <a:p>
            <a:pPr marL="342900" indent="-342900">
              <a:buFont typeface="+mj-lt"/>
              <a:buAutoNum type="arabicPeriod"/>
            </a:pPr>
            <a:r>
              <a:rPr lang="en-US" dirty="0"/>
              <a:t>Write a C program that:</a:t>
            </a:r>
          </a:p>
          <a:p>
            <a:pPr marL="800100" lvl="1" indent="-342900">
              <a:buFont typeface="Arial" panose="020B0604020202020204" pitchFamily="34" charset="0"/>
              <a:buChar char="•"/>
            </a:pPr>
            <a:r>
              <a:rPr lang="en-US" dirty="0"/>
              <a:t>Receives the name of a text file and a string as </a:t>
            </a:r>
            <a:r>
              <a:rPr lang="en-US" b="1" dirty="0"/>
              <a:t>command-line</a:t>
            </a:r>
            <a:r>
              <a:rPr lang="en-US" dirty="0"/>
              <a:t> arguments.</a:t>
            </a:r>
          </a:p>
          <a:p>
            <a:pPr marL="800100" lvl="1" indent="-342900">
              <a:buFont typeface="Arial" panose="020B0604020202020204" pitchFamily="34" charset="0"/>
              <a:buChar char="•"/>
            </a:pPr>
            <a:r>
              <a:rPr lang="en-US" dirty="0"/>
              <a:t>Opens the file in append mode.</a:t>
            </a:r>
          </a:p>
          <a:p>
            <a:pPr marL="800100" lvl="1" indent="-342900">
              <a:buFont typeface="Arial" panose="020B0604020202020204" pitchFamily="34" charset="0"/>
              <a:buChar char="•"/>
            </a:pPr>
            <a:r>
              <a:rPr lang="en-US" dirty="0"/>
              <a:t>Appends the string at the end of the file with a newline.</a:t>
            </a:r>
          </a:p>
          <a:p>
            <a:pPr lvl="1"/>
            <a:endParaRPr lang="en-US" dirty="0"/>
          </a:p>
          <a:p>
            <a:pPr marL="342900" indent="-342900">
              <a:buFont typeface="+mj-lt"/>
              <a:buAutoNum type="arabicPeriod"/>
            </a:pPr>
            <a:r>
              <a:rPr lang="en-US" dirty="0"/>
              <a:t>Write a C program that:</a:t>
            </a:r>
          </a:p>
          <a:p>
            <a:pPr marL="800100" lvl="1" indent="-342900">
              <a:buFont typeface="Arial" panose="020B0604020202020204" pitchFamily="34" charset="0"/>
              <a:buChar char="•"/>
            </a:pPr>
            <a:r>
              <a:rPr lang="en-US" dirty="0"/>
              <a:t>Receives a filename.</a:t>
            </a:r>
          </a:p>
          <a:p>
            <a:pPr marL="800100" lvl="1" indent="-342900">
              <a:buFont typeface="Arial" panose="020B0604020202020204" pitchFamily="34" charset="0"/>
              <a:buChar char="•"/>
            </a:pPr>
            <a:r>
              <a:rPr lang="en-US" dirty="0"/>
              <a:t>Reads the file and counts:</a:t>
            </a:r>
          </a:p>
          <a:p>
            <a:pPr marL="1257300" lvl="2" indent="-342900">
              <a:buFont typeface="Courier New" panose="02070309020205020404" pitchFamily="49" charset="0"/>
              <a:buChar char="o"/>
            </a:pPr>
            <a:r>
              <a:rPr lang="en-US" dirty="0"/>
              <a:t>The number of characters</a:t>
            </a:r>
          </a:p>
          <a:p>
            <a:pPr marL="1257300" lvl="2" indent="-342900">
              <a:buFont typeface="Courier New" panose="02070309020205020404" pitchFamily="49" charset="0"/>
              <a:buChar char="o"/>
            </a:pPr>
            <a:r>
              <a:rPr lang="en-US" dirty="0"/>
              <a:t>The number of words (separated by whitespace)</a:t>
            </a:r>
          </a:p>
          <a:p>
            <a:pPr marL="1257300" lvl="2" indent="-342900">
              <a:buFont typeface="Courier New" panose="02070309020205020404" pitchFamily="49" charset="0"/>
              <a:buChar char="o"/>
            </a:pPr>
            <a:r>
              <a:rPr lang="en-US" dirty="0"/>
              <a:t>The number of lines</a:t>
            </a:r>
          </a:p>
          <a:p>
            <a:pPr lvl="1"/>
            <a:endParaRPr lang="en-US" dirty="0"/>
          </a:p>
          <a:p>
            <a:pPr marL="342900" indent="-342900">
              <a:buFont typeface="+mj-lt"/>
              <a:buAutoNum type="arabicPeriod"/>
            </a:pPr>
            <a:endParaRPr lang="en-US" dirty="0"/>
          </a:p>
        </p:txBody>
      </p:sp>
    </p:spTree>
    <p:extLst>
      <p:ext uri="{BB962C8B-B14F-4D97-AF65-F5344CB8AC3E}">
        <p14:creationId xmlns:p14="http://schemas.microsoft.com/office/powerpoint/2010/main" val="10579519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38BD052-5F1E-6C4A-5294-D446D80E754F}"/>
              </a:ext>
            </a:extLst>
          </p:cNvPr>
          <p:cNvSpPr txBox="1">
            <a:spLocks/>
          </p:cNvSpPr>
          <p:nvPr/>
        </p:nvSpPr>
        <p:spPr>
          <a:xfrm>
            <a:off x="0" y="-3387"/>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dirty="0">
                <a:solidFill>
                  <a:schemeClr val="bg1"/>
                </a:solidFill>
                <a:latin typeface="Consolas" panose="020B0609020204030204" pitchFamily="49" charset="0"/>
              </a:rPr>
              <a:t>Practice</a:t>
            </a:r>
          </a:p>
        </p:txBody>
      </p:sp>
      <p:sp>
        <p:nvSpPr>
          <p:cNvPr id="8" name="Rectangle 3">
            <a:extLst>
              <a:ext uri="{FF2B5EF4-FFF2-40B4-BE49-F238E27FC236}">
                <a16:creationId xmlns:a16="http://schemas.microsoft.com/office/drawing/2014/main" id="{168EFF93-FF51-32C5-59C0-B25009CC98DA}"/>
              </a:ext>
            </a:extLst>
          </p:cNvPr>
          <p:cNvSpPr>
            <a:spLocks noChangeArrowheads="1"/>
          </p:cNvSpPr>
          <p:nvPr/>
        </p:nvSpPr>
        <p:spPr bwMode="auto">
          <a:xfrm>
            <a:off x="383821" y="1106017"/>
            <a:ext cx="8376357"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rPr>
              <a:t>4. Write a C program that:</a:t>
            </a:r>
          </a:p>
          <a:p>
            <a:pPr marL="800100" lvl="1" indent="-342900" eaLnBrk="0" fontAlgn="base" hangingPunct="0">
              <a:spcBef>
                <a:spcPct val="0"/>
              </a:spcBef>
              <a:spcAft>
                <a:spcPct val="0"/>
              </a:spcAft>
              <a:buFont typeface="Arial" panose="020B0604020202020204" pitchFamily="34" charset="0"/>
              <a:buChar char="•"/>
            </a:pPr>
            <a:r>
              <a:rPr kumimoji="0" lang="en-US" altLang="en-US" b="0" i="0" u="none" strike="noStrike" cap="none" normalizeH="0" baseline="0" dirty="0">
                <a:ln>
                  <a:noFill/>
                </a:ln>
                <a:solidFill>
                  <a:schemeClr val="tx1"/>
                </a:solidFill>
                <a:effectLst/>
              </a:rPr>
              <a:t>Creates a file named </a:t>
            </a:r>
            <a:r>
              <a:rPr kumimoji="0" lang="en-US" altLang="en-US" b="1" i="0" u="none" strike="noStrike" cap="none" normalizeH="0" baseline="0" dirty="0">
                <a:ln>
                  <a:noFill/>
                </a:ln>
                <a:solidFill>
                  <a:schemeClr val="tx1"/>
                </a:solidFill>
                <a:effectLst/>
              </a:rPr>
              <a:t>output.txt</a:t>
            </a:r>
            <a:r>
              <a:rPr kumimoji="0" lang="en-US" altLang="en-US" b="0" i="0" u="none" strike="noStrike" cap="none" normalizeH="0" baseline="0" dirty="0">
                <a:ln>
                  <a:noFill/>
                </a:ln>
                <a:solidFill>
                  <a:schemeClr val="tx1"/>
                </a:solidFill>
                <a:effectLst/>
              </a:rPr>
              <a:t>.</a:t>
            </a:r>
          </a:p>
          <a:p>
            <a:pPr marL="800100" lvl="1" indent="-342900" eaLnBrk="0" fontAlgn="base" hangingPunct="0">
              <a:spcBef>
                <a:spcPct val="0"/>
              </a:spcBef>
              <a:spcAft>
                <a:spcPct val="0"/>
              </a:spcAft>
              <a:buFont typeface="Arial" panose="020B0604020202020204" pitchFamily="34" charset="0"/>
              <a:buChar char="•"/>
            </a:pPr>
            <a:r>
              <a:rPr kumimoji="0" lang="en-US" altLang="en-US" b="0" i="0" u="none" strike="noStrike" cap="none" normalizeH="0" baseline="0" dirty="0">
                <a:ln>
                  <a:noFill/>
                </a:ln>
                <a:solidFill>
                  <a:schemeClr val="tx1"/>
                </a:solidFill>
                <a:effectLst/>
              </a:rPr>
              <a:t>Asks the user for 3 lines of input via </a:t>
            </a:r>
            <a:r>
              <a:rPr kumimoji="0" lang="en-US" altLang="en-US" b="1" i="0" u="none" strike="noStrike" cap="none" normalizeH="0" baseline="0" dirty="0">
                <a:ln>
                  <a:noFill/>
                </a:ln>
                <a:solidFill>
                  <a:schemeClr val="tx1"/>
                </a:solidFill>
                <a:effectLst/>
              </a:rPr>
              <a:t>scanf() </a:t>
            </a:r>
            <a:r>
              <a:rPr kumimoji="0" lang="en-US" altLang="en-US" b="0" i="0" u="none" strike="noStrike" cap="none" normalizeH="0" baseline="0" dirty="0">
                <a:ln>
                  <a:noFill/>
                </a:ln>
                <a:solidFill>
                  <a:schemeClr val="tx1"/>
                </a:solidFill>
                <a:effectLst/>
              </a:rPr>
              <a:t>or </a:t>
            </a:r>
            <a:r>
              <a:rPr kumimoji="0" lang="en-US" altLang="en-US" b="1" i="0" u="none" strike="noStrike" cap="none" normalizeH="0" baseline="0" dirty="0">
                <a:ln>
                  <a:noFill/>
                </a:ln>
                <a:solidFill>
                  <a:schemeClr val="tx1"/>
                </a:solidFill>
                <a:effectLst/>
              </a:rPr>
              <a:t>fgets()</a:t>
            </a:r>
            <a:r>
              <a:rPr kumimoji="0" lang="en-US" altLang="en-US" b="0" i="0" u="none" strike="noStrike" cap="none" normalizeH="0" baseline="0" dirty="0">
                <a:ln>
                  <a:noFill/>
                </a:ln>
                <a:solidFill>
                  <a:schemeClr val="tx1"/>
                </a:solidFill>
                <a:effectLst/>
              </a:rPr>
              <a:t>.</a:t>
            </a:r>
          </a:p>
          <a:p>
            <a:pPr marL="800100" lvl="1" indent="-342900" eaLnBrk="0" fontAlgn="base" hangingPunct="0">
              <a:spcBef>
                <a:spcPct val="0"/>
              </a:spcBef>
              <a:spcAft>
                <a:spcPct val="0"/>
              </a:spcAft>
              <a:buFont typeface="Arial" panose="020B0604020202020204" pitchFamily="34" charset="0"/>
              <a:buChar char="•"/>
            </a:pPr>
            <a:r>
              <a:rPr kumimoji="0" lang="en-US" altLang="en-US" b="0" i="0" u="none" strike="noStrike" cap="none" normalizeH="0" baseline="0" dirty="0">
                <a:ln>
                  <a:noFill/>
                </a:ln>
                <a:solidFill>
                  <a:schemeClr val="tx1"/>
                </a:solidFill>
                <a:effectLst/>
              </a:rPr>
              <a:t>Writes each line into the file.</a:t>
            </a:r>
          </a:p>
          <a:p>
            <a:pPr marL="800100" lvl="1" indent="-342900" eaLnBrk="0" fontAlgn="base" hangingPunct="0">
              <a:spcBef>
                <a:spcPct val="0"/>
              </a:spcBef>
              <a:spcAft>
                <a:spcPct val="0"/>
              </a:spcAft>
              <a:buFont typeface="Arial" panose="020B0604020202020204" pitchFamily="34" charset="0"/>
              <a:buChar char="•"/>
            </a:pPr>
            <a:endParaRPr lang="en-US" altLang="en-US" dirty="0"/>
          </a:p>
          <a:p>
            <a:r>
              <a:rPr lang="en-US" dirty="0"/>
              <a:t>5. Write a C program that:</a:t>
            </a:r>
          </a:p>
          <a:p>
            <a:pPr marL="742950" lvl="1" indent="-285750">
              <a:buFont typeface="Arial" panose="020B0604020202020204" pitchFamily="34" charset="0"/>
              <a:buChar char="•"/>
            </a:pPr>
            <a:r>
              <a:rPr lang="en-US" dirty="0"/>
              <a:t>Receives two filenames via </a:t>
            </a:r>
            <a:r>
              <a:rPr lang="en-US" b="1" dirty="0"/>
              <a:t>command-line</a:t>
            </a:r>
            <a:r>
              <a:rPr lang="en-US" dirty="0"/>
              <a:t> arguments.</a:t>
            </a:r>
          </a:p>
          <a:p>
            <a:pPr marL="742950" lvl="1" indent="-285750">
              <a:buFont typeface="Arial" panose="020B0604020202020204" pitchFamily="34" charset="0"/>
              <a:buChar char="•"/>
            </a:pPr>
            <a:r>
              <a:rPr lang="en-US" dirty="0"/>
              <a:t>Copies the content from the first file to the second.</a:t>
            </a:r>
          </a:p>
          <a:p>
            <a:pPr marL="742950" lvl="1" indent="-285750" eaLnBrk="0" fontAlgn="base" hangingPunct="0">
              <a:spcBef>
                <a:spcPct val="0"/>
              </a:spcBef>
              <a:spcAft>
                <a:spcPct val="0"/>
              </a:spcAft>
              <a:buFont typeface="Arial" panose="020B0604020202020204" pitchFamily="34" charset="0"/>
              <a:buChar char="•"/>
            </a:pP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8934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5A6EA52-FBD8-4AF8-FE4C-560ED4139C6A}"/>
              </a:ext>
            </a:extLst>
          </p:cNvPr>
          <p:cNvSpPr>
            <a:spLocks noGrp="1"/>
          </p:cNvSpPr>
          <p:nvPr>
            <p:ph type="sldNum" sz="quarter" idx="12"/>
          </p:nvPr>
        </p:nvSpPr>
        <p:spPr/>
        <p:txBody>
          <a:bodyPr/>
          <a:lstStyle/>
          <a:p>
            <a:fld id="{F15DF4B7-D390-4743-BC4A-39E252620E6B}" type="slidenum">
              <a:rPr lang="en-US" smtClean="0"/>
              <a:pPr/>
              <a:t>28</a:t>
            </a:fld>
            <a:endParaRPr lang="en-US" dirty="0"/>
          </a:p>
        </p:txBody>
      </p:sp>
      <p:sp>
        <p:nvSpPr>
          <p:cNvPr id="6" name="Text Placeholder 3">
            <a:extLst>
              <a:ext uri="{FF2B5EF4-FFF2-40B4-BE49-F238E27FC236}">
                <a16:creationId xmlns:a16="http://schemas.microsoft.com/office/drawing/2014/main" id="{33C8F451-DA1B-3C82-3919-CCAC7CCA6C58}"/>
              </a:ext>
            </a:extLst>
          </p:cNvPr>
          <p:cNvSpPr txBox="1">
            <a:spLocks/>
          </p:cNvSpPr>
          <p:nvPr/>
        </p:nvSpPr>
        <p:spPr>
          <a:xfrm>
            <a:off x="0" y="-3387"/>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dirty="0">
                <a:solidFill>
                  <a:schemeClr val="bg1"/>
                </a:solidFill>
                <a:latin typeface="Consolas" panose="020B0609020204030204" pitchFamily="49" charset="0"/>
              </a:rPr>
              <a:t>References</a:t>
            </a:r>
          </a:p>
        </p:txBody>
      </p:sp>
      <p:sp>
        <p:nvSpPr>
          <p:cNvPr id="9" name="TextBox 8">
            <a:extLst>
              <a:ext uri="{FF2B5EF4-FFF2-40B4-BE49-F238E27FC236}">
                <a16:creationId xmlns:a16="http://schemas.microsoft.com/office/drawing/2014/main" id="{0E72E295-13DD-E8A7-E376-64FB4DB7D185}"/>
              </a:ext>
            </a:extLst>
          </p:cNvPr>
          <p:cNvSpPr txBox="1"/>
          <p:nvPr/>
        </p:nvSpPr>
        <p:spPr>
          <a:xfrm>
            <a:off x="192422" y="1000309"/>
            <a:ext cx="8031079" cy="5078313"/>
          </a:xfrm>
          <a:prstGeom prst="rect">
            <a:avLst/>
          </a:prstGeom>
          <a:noFill/>
        </p:spPr>
        <p:txBody>
          <a:bodyPr wrap="square">
            <a:spAutoFit/>
          </a:bodyPr>
          <a:lstStyle/>
          <a:p>
            <a:pPr marL="342900" indent="-342900">
              <a:buFont typeface="+mj-lt"/>
              <a:buAutoNum type="arabicPeriod"/>
            </a:pPr>
            <a:r>
              <a:rPr lang="en-US" dirty="0">
                <a:hlinkClick r:id="rId2"/>
              </a:rPr>
              <a:t>https://www.scaler.com/topics/c/types-of-errors-in-c/</a:t>
            </a:r>
            <a:endParaRPr lang="en-US" dirty="0"/>
          </a:p>
          <a:p>
            <a:pPr marL="342900" indent="-342900">
              <a:buFont typeface="+mj-lt"/>
              <a:buAutoNum type="arabicPeriod"/>
            </a:pPr>
            <a:r>
              <a:rPr lang="en-US" dirty="0">
                <a:hlinkClick r:id="rId3" action="ppaction://hlinkfile"/>
              </a:rPr>
              <a:t>docs\Lab 8 C - Files.pdf</a:t>
            </a:r>
            <a:endParaRPr lang="en-US" dirty="0"/>
          </a:p>
          <a:p>
            <a:pPr marL="342900" indent="-342900">
              <a:buFont typeface="+mj-lt"/>
              <a:buAutoNum type="arabicPeriod"/>
            </a:pPr>
            <a:r>
              <a:rPr lang="en-US" dirty="0">
                <a:hlinkClick r:id="rId4"/>
              </a:rPr>
              <a:t>https://www.educba.com/programming-errors-in-c/</a:t>
            </a:r>
            <a:endParaRPr lang="en-US" dirty="0"/>
          </a:p>
          <a:p>
            <a:pPr marL="342900" indent="-342900">
              <a:buFont typeface="+mj-lt"/>
              <a:buAutoNum type="arabicPeriod"/>
            </a:pPr>
            <a:r>
              <a:rPr lang="en-US" dirty="0">
                <a:hlinkClick r:id="rId5"/>
              </a:rPr>
              <a:t>https://www.educba.com/constants-in-c/</a:t>
            </a:r>
            <a:endParaRPr lang="en-US" dirty="0"/>
          </a:p>
          <a:p>
            <a:pPr marL="342900" indent="-342900">
              <a:buFont typeface="+mj-lt"/>
              <a:buAutoNum type="arabicPeriod"/>
            </a:pPr>
            <a:r>
              <a:rPr lang="en-US" dirty="0">
                <a:hlinkClick r:id="rId6"/>
              </a:rPr>
              <a:t>https://www.slideserve.com/amber/command-line-arguments</a:t>
            </a:r>
            <a:endParaRPr lang="en-US" dirty="0"/>
          </a:p>
          <a:p>
            <a:pPr marL="342900" indent="-342900">
              <a:buFont typeface="+mj-lt"/>
              <a:buAutoNum type="arabicPeriod"/>
            </a:pPr>
            <a:r>
              <a:rPr lang="en-US" dirty="0">
                <a:hlinkClick r:id="rId7"/>
              </a:rPr>
              <a:t>http://readersnepal.com/programming/c-language/file-handling#google_vignette</a:t>
            </a:r>
            <a:endParaRPr lang="en-US" dirty="0"/>
          </a:p>
          <a:p>
            <a:pPr marL="342900" indent="-342900">
              <a:buFont typeface="+mj-lt"/>
              <a:buAutoNum type="arabicPeriod"/>
            </a:pPr>
            <a:r>
              <a:rPr lang="en-US" dirty="0">
                <a:hlinkClick r:id="rId8"/>
              </a:rPr>
              <a:t>https://ecomputernotes.com/what-is-c/file-handling-in-c</a:t>
            </a:r>
            <a:endParaRPr lang="en-US" dirty="0"/>
          </a:p>
          <a:p>
            <a:pPr marL="342900" indent="-342900">
              <a:buFont typeface="+mj-lt"/>
              <a:buAutoNum type="arabicPeriod"/>
            </a:pPr>
            <a:r>
              <a:rPr lang="en-US" dirty="0">
                <a:hlinkClick r:id="rId9"/>
              </a:rPr>
              <a:t>https://www.geeksforgeeks.org/basics-file-handling-c/</a:t>
            </a:r>
            <a:endParaRPr lang="en-US" dirty="0"/>
          </a:p>
          <a:p>
            <a:pPr marL="342900" indent="-342900">
              <a:buFont typeface="+mj-lt"/>
              <a:buAutoNum type="arabicPeriod"/>
            </a:pPr>
            <a:r>
              <a:rPr lang="en-US" dirty="0">
                <a:hlinkClick r:id="rId10"/>
              </a:rPr>
              <a:t>https://techvidvan.com/tutorials/cpp-file-handling/</a:t>
            </a:r>
            <a:endParaRPr lang="en-US" dirty="0"/>
          </a:p>
          <a:p>
            <a:pPr marL="342900" indent="-342900">
              <a:buFont typeface="+mj-lt"/>
              <a:buAutoNum type="arabicPeriod"/>
            </a:pPr>
            <a:r>
              <a:rPr lang="en-US" dirty="0">
                <a:hlinkClick r:id="rId11"/>
              </a:rPr>
              <a:t>https://www.scaler.com/topics/c/input-and-output-functions-in-c/</a:t>
            </a:r>
            <a:endParaRPr lang="en-US" dirty="0"/>
          </a:p>
          <a:p>
            <a:pPr marL="342900" indent="-342900">
              <a:buFont typeface="+mj-lt"/>
              <a:buAutoNum type="arabicPeriod"/>
            </a:pPr>
            <a:r>
              <a:rPr lang="en-US" dirty="0">
                <a:hlinkClick r:id="rId12"/>
              </a:rPr>
              <a:t>https://www.prepbytes.com/blog/c-programming/c-input-and-output-functions/</a:t>
            </a:r>
            <a:endParaRPr lang="en-US" dirty="0"/>
          </a:p>
          <a:p>
            <a:pPr marL="342900" indent="-342900">
              <a:buFont typeface="+mj-lt"/>
              <a:buAutoNum type="arabicPeriod"/>
            </a:pPr>
            <a:r>
              <a:rPr lang="en-US" dirty="0">
                <a:hlinkClick r:id="rId13"/>
              </a:rPr>
              <a:t>https://www.shiksha.com/online-courses/articles/variables-in-c-programming-types-scope-and-lifetime/</a:t>
            </a:r>
            <a:endParaRPr lang="en-US" dirty="0"/>
          </a:p>
          <a:p>
            <a:pPr marL="342900" indent="-342900">
              <a:buFont typeface="+mj-lt"/>
              <a:buAutoNum type="arabicPeriod"/>
            </a:pPr>
            <a:r>
              <a:rPr lang="en-US" dirty="0">
                <a:hlinkClick r:id="rId14"/>
              </a:rPr>
              <a:t>https://www.scaler.com/topics/c/pointers-in-c/</a:t>
            </a:r>
            <a:endParaRPr lang="en-US" dirty="0"/>
          </a:p>
          <a:p>
            <a:pPr marL="342900" indent="-342900">
              <a:buFont typeface="+mj-lt"/>
              <a:buAutoNum type="arabicPeriod"/>
            </a:pPr>
            <a:r>
              <a:rPr lang="en-US" dirty="0">
                <a:hlinkClick r:id="rId15"/>
              </a:rPr>
              <a:t>https://techvidvan.com/tutorials/data-types-in-cpp/</a:t>
            </a:r>
            <a:endParaRPr lang="en-US" dirty="0"/>
          </a:p>
          <a:p>
            <a:pPr marL="342900" indent="-342900">
              <a:buFont typeface="+mj-lt"/>
              <a:buAutoNum type="arabicPeriod"/>
            </a:pPr>
            <a:r>
              <a:rPr lang="en-US" dirty="0"/>
              <a:t>https://www.scaler.com/topics/static-variables-in-c/</a:t>
            </a:r>
          </a:p>
        </p:txBody>
      </p:sp>
    </p:spTree>
    <p:extLst>
      <p:ext uri="{BB962C8B-B14F-4D97-AF65-F5344CB8AC3E}">
        <p14:creationId xmlns:p14="http://schemas.microsoft.com/office/powerpoint/2010/main" val="32181717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0315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38BD052-5F1E-6C4A-5294-D446D80E754F}"/>
              </a:ext>
            </a:extLst>
          </p:cNvPr>
          <p:cNvSpPr txBox="1">
            <a:spLocks/>
          </p:cNvSpPr>
          <p:nvPr/>
        </p:nvSpPr>
        <p:spPr>
          <a:xfrm>
            <a:off x="0" y="-3387"/>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What is C?</a:t>
            </a:r>
          </a:p>
        </p:txBody>
      </p:sp>
      <p:sp>
        <p:nvSpPr>
          <p:cNvPr id="3" name="TextBox 2">
            <a:extLst>
              <a:ext uri="{FF2B5EF4-FFF2-40B4-BE49-F238E27FC236}">
                <a16:creationId xmlns:a16="http://schemas.microsoft.com/office/drawing/2014/main" id="{41141AB9-FE7C-F2DC-A407-88767408FDA7}"/>
              </a:ext>
            </a:extLst>
          </p:cNvPr>
          <p:cNvSpPr txBox="1"/>
          <p:nvPr/>
        </p:nvSpPr>
        <p:spPr>
          <a:xfrm>
            <a:off x="240030" y="1098401"/>
            <a:ext cx="8903970" cy="3416320"/>
          </a:xfrm>
          <a:prstGeom prst="rect">
            <a:avLst/>
          </a:prstGeom>
          <a:noFill/>
        </p:spPr>
        <p:txBody>
          <a:bodyPr wrap="square">
            <a:spAutoFit/>
          </a:bodyPr>
          <a:lstStyle/>
          <a:p>
            <a:pPr marL="285750" indent="-285750" algn="l">
              <a:buFont typeface="Arial" panose="020B0604020202020204" pitchFamily="34" charset="0"/>
              <a:buChar char="•"/>
            </a:pPr>
            <a:r>
              <a:rPr lang="en-US" sz="1800" b="0" i="0" u="none" strike="noStrike" baseline="0" dirty="0">
                <a:latin typeface="HelveticaNeue"/>
              </a:rPr>
              <a:t>C is a general-purpose, imperative computer programming language that supports</a:t>
            </a:r>
            <a:r>
              <a:rPr lang="en-US" dirty="0">
                <a:latin typeface="HelveticaNeue"/>
              </a:rPr>
              <a:t> </a:t>
            </a:r>
            <a:r>
              <a:rPr lang="en-US" sz="1800" b="0" i="0" u="none" strike="noStrike" baseline="0" dirty="0">
                <a:latin typeface="HelveticaNeue"/>
              </a:rPr>
              <a:t>structured programming;</a:t>
            </a:r>
          </a:p>
          <a:p>
            <a:pPr marL="285750" indent="-285750" algn="l">
              <a:buFont typeface="Arial" panose="020B0604020202020204" pitchFamily="34" charset="0"/>
              <a:buChar char="•"/>
            </a:pPr>
            <a:endParaRPr lang="en-US" sz="1800" b="0" i="0" u="none" strike="noStrike" baseline="0" dirty="0">
              <a:latin typeface="HelveticaNeue"/>
            </a:endParaRPr>
          </a:p>
          <a:p>
            <a:pPr marL="285750" indent="-285750" algn="l">
              <a:buFont typeface="Arial" panose="020B0604020202020204" pitchFamily="34" charset="0"/>
              <a:buChar char="•"/>
            </a:pPr>
            <a:r>
              <a:rPr lang="en-US" sz="1800" b="0" i="0" u="none" strike="noStrike" baseline="0" dirty="0">
                <a:latin typeface="HelveticaNeue"/>
              </a:rPr>
              <a:t>Developed by Bell Labs in 1972 by Dennis Ritchie;</a:t>
            </a:r>
          </a:p>
          <a:p>
            <a:pPr marL="285750" indent="-285750" algn="l">
              <a:buFont typeface="Arial" panose="020B0604020202020204" pitchFamily="34" charset="0"/>
              <a:buChar char="•"/>
            </a:pPr>
            <a:endParaRPr lang="en-US" sz="1800" b="0" i="0" u="none" strike="noStrike" baseline="0" dirty="0">
              <a:latin typeface="HelveticaNeue"/>
            </a:endParaRPr>
          </a:p>
          <a:p>
            <a:pPr marL="285750" indent="-285750" algn="l">
              <a:buFont typeface="Arial" panose="020B0604020202020204" pitchFamily="34" charset="0"/>
              <a:buChar char="•"/>
            </a:pPr>
            <a:r>
              <a:rPr lang="en-US" sz="1800" b="0" i="0" u="none" strike="noStrike" baseline="0" dirty="0">
                <a:latin typeface="HelveticaNeue"/>
              </a:rPr>
              <a:t>Currently, it is one of the most widely used programming languages of all time, </a:t>
            </a:r>
            <a:r>
              <a:rPr lang="en-US" dirty="0">
                <a:latin typeface="HelveticaNeue"/>
              </a:rPr>
              <a:t>popular for embedded systems;</a:t>
            </a:r>
            <a:endParaRPr lang="en-US" sz="1800" b="0" i="0" u="none" strike="noStrike" baseline="0" dirty="0">
              <a:latin typeface="HelveticaNeue"/>
            </a:endParaRPr>
          </a:p>
          <a:p>
            <a:pPr algn="l"/>
            <a:endParaRPr lang="en-US" sz="1800" b="0" i="0" u="none" strike="noStrike" baseline="0" dirty="0">
              <a:latin typeface="HelveticaNeue"/>
            </a:endParaRPr>
          </a:p>
          <a:p>
            <a:pPr marL="285750" indent="-285750" algn="l">
              <a:buFont typeface="Arial" panose="020B0604020202020204" pitchFamily="34" charset="0"/>
              <a:buChar char="•"/>
            </a:pPr>
            <a:r>
              <a:rPr lang="en-US" sz="1800" b="0" i="0" u="none" strike="noStrike" baseline="0" dirty="0">
                <a:latin typeface="HelveticaNeue"/>
              </a:rPr>
              <a:t>organized around the use of functions (modular design) structured programming;</a:t>
            </a:r>
          </a:p>
          <a:p>
            <a:pPr marL="285750" indent="-285750" algn="l">
              <a:buFont typeface="Arial" panose="020B0604020202020204" pitchFamily="34" charset="0"/>
              <a:buChar char="•"/>
            </a:pPr>
            <a:endParaRPr lang="en-US" sz="1800" b="0" i="0" u="none" strike="noStrike" baseline="0" dirty="0">
              <a:latin typeface="HelveticaNeue"/>
            </a:endParaRPr>
          </a:p>
          <a:p>
            <a:pPr marL="285750" indent="-285750" algn="l">
              <a:buFont typeface="Arial" panose="020B0604020202020204" pitchFamily="34" charset="0"/>
              <a:buChar char="•"/>
            </a:pPr>
            <a:r>
              <a:rPr lang="en-US" sz="1800" b="0" i="0" u="none" strike="noStrike" baseline="0" dirty="0">
                <a:latin typeface="HelveticaNeue"/>
              </a:rPr>
              <a:t>a very reliable and readable program</a:t>
            </a:r>
            <a:r>
              <a:rPr lang="en-US" dirty="0">
                <a:latin typeface="HelveticaNeue"/>
              </a:rPr>
              <a:t> used on minicomputers or Unix/Linux systems;</a:t>
            </a:r>
            <a:endParaRPr lang="en-US" dirty="0"/>
          </a:p>
        </p:txBody>
      </p:sp>
      <p:pic>
        <p:nvPicPr>
          <p:cNvPr id="5" name="Picture 4">
            <a:extLst>
              <a:ext uri="{FF2B5EF4-FFF2-40B4-BE49-F238E27FC236}">
                <a16:creationId xmlns:a16="http://schemas.microsoft.com/office/drawing/2014/main" id="{5F55CB56-D05E-F12F-0A20-AF470CCFBA9A}"/>
              </a:ext>
            </a:extLst>
          </p:cNvPr>
          <p:cNvPicPr>
            <a:picLocks noChangeAspect="1"/>
          </p:cNvPicPr>
          <p:nvPr/>
        </p:nvPicPr>
        <p:blipFill>
          <a:blip r:embed="rId3"/>
          <a:stretch>
            <a:fillRect/>
          </a:stretch>
        </p:blipFill>
        <p:spPr>
          <a:xfrm>
            <a:off x="2099098" y="4575741"/>
            <a:ext cx="5866342" cy="17451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Rectangle 1">
            <a:extLst>
              <a:ext uri="{FF2B5EF4-FFF2-40B4-BE49-F238E27FC236}">
                <a16:creationId xmlns:a16="http://schemas.microsoft.com/office/drawing/2014/main" id="{6330CE76-B046-1BBF-FA68-6108C4ACAD0F}"/>
              </a:ext>
            </a:extLst>
          </p:cNvPr>
          <p:cNvSpPr/>
          <p:nvPr/>
        </p:nvSpPr>
        <p:spPr>
          <a:xfrm>
            <a:off x="1027430" y="5759599"/>
            <a:ext cx="1329916" cy="585549"/>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59F49009-6327-9312-7D61-F58E71388BEF}"/>
              </a:ext>
            </a:extLst>
          </p:cNvPr>
          <p:cNvSpPr txBox="1"/>
          <p:nvPr/>
        </p:nvSpPr>
        <p:spPr>
          <a:xfrm>
            <a:off x="1070166" y="5867707"/>
            <a:ext cx="1274708" cy="369332"/>
          </a:xfrm>
          <a:prstGeom prst="rect">
            <a:avLst/>
          </a:prstGeom>
          <a:noFill/>
        </p:spPr>
        <p:txBody>
          <a:bodyPr wrap="none" rtlCol="0">
            <a:spAutoFit/>
          </a:bodyPr>
          <a:lstStyle/>
          <a:p>
            <a:r>
              <a:rPr lang="en-US"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Source file</a:t>
            </a:r>
          </a:p>
        </p:txBody>
      </p:sp>
      <p:sp>
        <p:nvSpPr>
          <p:cNvPr id="4" name="TextBox 3">
            <a:extLst>
              <a:ext uri="{FF2B5EF4-FFF2-40B4-BE49-F238E27FC236}">
                <a16:creationId xmlns:a16="http://schemas.microsoft.com/office/drawing/2014/main" id="{F7C04395-5E8E-6DF2-9204-0E99E957F56F}"/>
              </a:ext>
            </a:extLst>
          </p:cNvPr>
          <p:cNvSpPr txBox="1"/>
          <p:nvPr/>
        </p:nvSpPr>
        <p:spPr>
          <a:xfrm>
            <a:off x="124409" y="1098401"/>
            <a:ext cx="438907" cy="369332"/>
          </a:xfrm>
          <a:prstGeom prst="rect">
            <a:avLst/>
          </a:prstGeom>
          <a:noFill/>
        </p:spPr>
        <p:txBody>
          <a:bodyPr wrap="square">
            <a:spAutoFit/>
          </a:bodyPr>
          <a:lstStyle/>
          <a:p>
            <a:r>
              <a:rPr lang="en-US" dirty="0"/>
              <a:t>📌</a:t>
            </a:r>
          </a:p>
        </p:txBody>
      </p:sp>
      <p:sp>
        <p:nvSpPr>
          <p:cNvPr id="8" name="TextBox 7">
            <a:extLst>
              <a:ext uri="{FF2B5EF4-FFF2-40B4-BE49-F238E27FC236}">
                <a16:creationId xmlns:a16="http://schemas.microsoft.com/office/drawing/2014/main" id="{17F3B989-E447-5F2E-1569-04AC57DE4FDA}"/>
              </a:ext>
            </a:extLst>
          </p:cNvPr>
          <p:cNvSpPr txBox="1"/>
          <p:nvPr/>
        </p:nvSpPr>
        <p:spPr>
          <a:xfrm>
            <a:off x="124408" y="1905506"/>
            <a:ext cx="438907" cy="369332"/>
          </a:xfrm>
          <a:prstGeom prst="rect">
            <a:avLst/>
          </a:prstGeom>
          <a:noFill/>
        </p:spPr>
        <p:txBody>
          <a:bodyPr wrap="square">
            <a:spAutoFit/>
          </a:bodyPr>
          <a:lstStyle/>
          <a:p>
            <a:r>
              <a:rPr lang="en-US" dirty="0"/>
              <a:t>📌</a:t>
            </a:r>
          </a:p>
        </p:txBody>
      </p:sp>
      <p:sp>
        <p:nvSpPr>
          <p:cNvPr id="9" name="TextBox 8">
            <a:extLst>
              <a:ext uri="{FF2B5EF4-FFF2-40B4-BE49-F238E27FC236}">
                <a16:creationId xmlns:a16="http://schemas.microsoft.com/office/drawing/2014/main" id="{5776CD89-A516-7FE3-CE2B-0DC24E61C8C6}"/>
              </a:ext>
            </a:extLst>
          </p:cNvPr>
          <p:cNvSpPr txBox="1"/>
          <p:nvPr/>
        </p:nvSpPr>
        <p:spPr>
          <a:xfrm>
            <a:off x="124407" y="2466586"/>
            <a:ext cx="438907" cy="369332"/>
          </a:xfrm>
          <a:prstGeom prst="rect">
            <a:avLst/>
          </a:prstGeom>
          <a:noFill/>
        </p:spPr>
        <p:txBody>
          <a:bodyPr wrap="square">
            <a:spAutoFit/>
          </a:bodyPr>
          <a:lstStyle/>
          <a:p>
            <a:r>
              <a:rPr lang="en-US" dirty="0"/>
              <a:t>📌</a:t>
            </a:r>
          </a:p>
        </p:txBody>
      </p:sp>
      <p:sp>
        <p:nvSpPr>
          <p:cNvPr id="10" name="TextBox 9">
            <a:extLst>
              <a:ext uri="{FF2B5EF4-FFF2-40B4-BE49-F238E27FC236}">
                <a16:creationId xmlns:a16="http://schemas.microsoft.com/office/drawing/2014/main" id="{3D623168-2A68-4A6C-B008-BE9111A504E2}"/>
              </a:ext>
            </a:extLst>
          </p:cNvPr>
          <p:cNvSpPr txBox="1"/>
          <p:nvPr/>
        </p:nvSpPr>
        <p:spPr>
          <a:xfrm>
            <a:off x="124407" y="3244334"/>
            <a:ext cx="438907" cy="369332"/>
          </a:xfrm>
          <a:prstGeom prst="rect">
            <a:avLst/>
          </a:prstGeom>
          <a:noFill/>
        </p:spPr>
        <p:txBody>
          <a:bodyPr wrap="square">
            <a:spAutoFit/>
          </a:bodyPr>
          <a:lstStyle/>
          <a:p>
            <a:r>
              <a:rPr lang="en-US" dirty="0"/>
              <a:t>📌</a:t>
            </a:r>
          </a:p>
        </p:txBody>
      </p:sp>
      <p:sp>
        <p:nvSpPr>
          <p:cNvPr id="11" name="TextBox 10">
            <a:extLst>
              <a:ext uri="{FF2B5EF4-FFF2-40B4-BE49-F238E27FC236}">
                <a16:creationId xmlns:a16="http://schemas.microsoft.com/office/drawing/2014/main" id="{229B9198-4920-9335-B105-7F349B5605B7}"/>
              </a:ext>
            </a:extLst>
          </p:cNvPr>
          <p:cNvSpPr txBox="1"/>
          <p:nvPr/>
        </p:nvSpPr>
        <p:spPr>
          <a:xfrm>
            <a:off x="124407" y="3834771"/>
            <a:ext cx="438907" cy="369332"/>
          </a:xfrm>
          <a:prstGeom prst="rect">
            <a:avLst/>
          </a:prstGeom>
          <a:noFill/>
        </p:spPr>
        <p:txBody>
          <a:bodyPr wrap="square">
            <a:spAutoFit/>
          </a:bodyPr>
          <a:lstStyle/>
          <a:p>
            <a:r>
              <a:rPr lang="en-US" dirty="0"/>
              <a:t>📌</a:t>
            </a:r>
          </a:p>
        </p:txBody>
      </p:sp>
    </p:spTree>
    <p:extLst>
      <p:ext uri="{BB962C8B-B14F-4D97-AF65-F5344CB8AC3E}">
        <p14:creationId xmlns:p14="http://schemas.microsoft.com/office/powerpoint/2010/main" val="708628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38BD052-5F1E-6C4A-5294-D446D80E754F}"/>
              </a:ext>
            </a:extLst>
          </p:cNvPr>
          <p:cNvSpPr txBox="1">
            <a:spLocks/>
          </p:cNvSpPr>
          <p:nvPr/>
        </p:nvSpPr>
        <p:spPr>
          <a:xfrm>
            <a:off x="0" y="-3387"/>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General Form</a:t>
            </a:r>
          </a:p>
        </p:txBody>
      </p:sp>
      <p:pic>
        <p:nvPicPr>
          <p:cNvPr id="3" name="Picture 2">
            <a:extLst>
              <a:ext uri="{FF2B5EF4-FFF2-40B4-BE49-F238E27FC236}">
                <a16:creationId xmlns:a16="http://schemas.microsoft.com/office/drawing/2014/main" id="{DA3ABD3A-06C7-198E-FB1D-1CA4408ABD9E}"/>
              </a:ext>
            </a:extLst>
          </p:cNvPr>
          <p:cNvPicPr>
            <a:picLocks noChangeAspect="1"/>
          </p:cNvPicPr>
          <p:nvPr/>
        </p:nvPicPr>
        <p:blipFill>
          <a:blip r:embed="rId3"/>
          <a:stretch>
            <a:fillRect/>
          </a:stretch>
        </p:blipFill>
        <p:spPr>
          <a:xfrm>
            <a:off x="243947" y="1361719"/>
            <a:ext cx="8656106" cy="4480001"/>
          </a:xfrm>
          <a:prstGeom prst="rect">
            <a:avLst/>
          </a:prstGeom>
        </p:spPr>
      </p:pic>
      <p:sp>
        <p:nvSpPr>
          <p:cNvPr id="4" name="Rectangle 3">
            <a:extLst>
              <a:ext uri="{FF2B5EF4-FFF2-40B4-BE49-F238E27FC236}">
                <a16:creationId xmlns:a16="http://schemas.microsoft.com/office/drawing/2014/main" id="{6CD5178F-9839-CC14-A0D3-246A87A28A37}"/>
              </a:ext>
            </a:extLst>
          </p:cNvPr>
          <p:cNvSpPr/>
          <p:nvPr/>
        </p:nvSpPr>
        <p:spPr>
          <a:xfrm>
            <a:off x="8534400" y="5313680"/>
            <a:ext cx="365653" cy="35532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BD7E0EBB-BCFA-F0E1-D34B-CAFF386974DF}"/>
              </a:ext>
            </a:extLst>
          </p:cNvPr>
          <p:cNvSpPr txBox="1"/>
          <p:nvPr/>
        </p:nvSpPr>
        <p:spPr>
          <a:xfrm>
            <a:off x="3635253" y="1733979"/>
            <a:ext cx="438907" cy="369332"/>
          </a:xfrm>
          <a:prstGeom prst="rect">
            <a:avLst/>
          </a:prstGeom>
          <a:noFill/>
        </p:spPr>
        <p:txBody>
          <a:bodyPr wrap="square">
            <a:spAutoFit/>
          </a:bodyPr>
          <a:lstStyle/>
          <a:p>
            <a:r>
              <a:rPr lang="en-US" dirty="0"/>
              <a:t>📌</a:t>
            </a:r>
          </a:p>
        </p:txBody>
      </p:sp>
      <p:sp>
        <p:nvSpPr>
          <p:cNvPr id="8" name="TextBox 7">
            <a:extLst>
              <a:ext uri="{FF2B5EF4-FFF2-40B4-BE49-F238E27FC236}">
                <a16:creationId xmlns:a16="http://schemas.microsoft.com/office/drawing/2014/main" id="{25ECA3F7-6468-5E85-9071-FCE5AAAF30D0}"/>
              </a:ext>
            </a:extLst>
          </p:cNvPr>
          <p:cNvSpPr txBox="1"/>
          <p:nvPr/>
        </p:nvSpPr>
        <p:spPr>
          <a:xfrm>
            <a:off x="3635251" y="3228604"/>
            <a:ext cx="438907" cy="369332"/>
          </a:xfrm>
          <a:prstGeom prst="rect">
            <a:avLst/>
          </a:prstGeom>
          <a:noFill/>
        </p:spPr>
        <p:txBody>
          <a:bodyPr wrap="square">
            <a:spAutoFit/>
          </a:bodyPr>
          <a:lstStyle/>
          <a:p>
            <a:r>
              <a:rPr lang="en-US" dirty="0"/>
              <a:t>📌</a:t>
            </a:r>
          </a:p>
        </p:txBody>
      </p:sp>
      <p:sp>
        <p:nvSpPr>
          <p:cNvPr id="9" name="TextBox 8">
            <a:extLst>
              <a:ext uri="{FF2B5EF4-FFF2-40B4-BE49-F238E27FC236}">
                <a16:creationId xmlns:a16="http://schemas.microsoft.com/office/drawing/2014/main" id="{CD38A11D-9E32-57CE-67E0-0CB5C7099C8A}"/>
              </a:ext>
            </a:extLst>
          </p:cNvPr>
          <p:cNvSpPr txBox="1"/>
          <p:nvPr/>
        </p:nvSpPr>
        <p:spPr>
          <a:xfrm>
            <a:off x="3635252" y="4754690"/>
            <a:ext cx="438907" cy="369332"/>
          </a:xfrm>
          <a:prstGeom prst="rect">
            <a:avLst/>
          </a:prstGeom>
          <a:noFill/>
        </p:spPr>
        <p:txBody>
          <a:bodyPr wrap="square">
            <a:spAutoFit/>
          </a:bodyPr>
          <a:lstStyle/>
          <a:p>
            <a:r>
              <a:rPr lang="en-US" dirty="0"/>
              <a:t>📌</a:t>
            </a:r>
          </a:p>
        </p:txBody>
      </p:sp>
      <p:sp>
        <p:nvSpPr>
          <p:cNvPr id="10" name="TextBox 9">
            <a:extLst>
              <a:ext uri="{FF2B5EF4-FFF2-40B4-BE49-F238E27FC236}">
                <a16:creationId xmlns:a16="http://schemas.microsoft.com/office/drawing/2014/main" id="{628937E1-6028-8214-20A9-5F137F1930F3}"/>
              </a:ext>
            </a:extLst>
          </p:cNvPr>
          <p:cNvSpPr txBox="1"/>
          <p:nvPr/>
        </p:nvSpPr>
        <p:spPr>
          <a:xfrm>
            <a:off x="3635251" y="3991647"/>
            <a:ext cx="438907" cy="369332"/>
          </a:xfrm>
          <a:prstGeom prst="rect">
            <a:avLst/>
          </a:prstGeom>
          <a:noFill/>
        </p:spPr>
        <p:txBody>
          <a:bodyPr wrap="square">
            <a:spAutoFit/>
          </a:bodyPr>
          <a:lstStyle/>
          <a:p>
            <a:r>
              <a:rPr lang="en-US" dirty="0"/>
              <a:t>📌</a:t>
            </a:r>
          </a:p>
        </p:txBody>
      </p:sp>
    </p:spTree>
    <p:extLst>
      <p:ext uri="{BB962C8B-B14F-4D97-AF65-F5344CB8AC3E}">
        <p14:creationId xmlns:p14="http://schemas.microsoft.com/office/powerpoint/2010/main" val="30977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035C728E-6D2A-AF1E-E2C0-2CB577AD9F79}"/>
              </a:ext>
            </a:extLst>
          </p:cNvPr>
          <p:cNvSpPr/>
          <p:nvPr/>
        </p:nvSpPr>
        <p:spPr>
          <a:xfrm>
            <a:off x="400791" y="4345431"/>
            <a:ext cx="4464720" cy="251256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29B031BC-3A65-13B5-AFEF-5FE181B6AB9A}"/>
              </a:ext>
            </a:extLst>
          </p:cNvPr>
          <p:cNvSpPr/>
          <p:nvPr/>
        </p:nvSpPr>
        <p:spPr>
          <a:xfrm>
            <a:off x="4745133" y="1242740"/>
            <a:ext cx="4009475" cy="266068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Text Placeholder 3">
            <a:extLst>
              <a:ext uri="{FF2B5EF4-FFF2-40B4-BE49-F238E27FC236}">
                <a16:creationId xmlns:a16="http://schemas.microsoft.com/office/drawing/2014/main" id="{538BD052-5F1E-6C4A-5294-D446D80E754F}"/>
              </a:ext>
            </a:extLst>
          </p:cNvPr>
          <p:cNvSpPr txBox="1">
            <a:spLocks/>
          </p:cNvSpPr>
          <p:nvPr/>
        </p:nvSpPr>
        <p:spPr>
          <a:xfrm>
            <a:off x="0" y="-3387"/>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C constants</a:t>
            </a:r>
          </a:p>
        </p:txBody>
      </p:sp>
      <p:sp>
        <p:nvSpPr>
          <p:cNvPr id="15" name="TextBox 14">
            <a:extLst>
              <a:ext uri="{FF2B5EF4-FFF2-40B4-BE49-F238E27FC236}">
                <a16:creationId xmlns:a16="http://schemas.microsoft.com/office/drawing/2014/main" id="{AF2ABA15-1A2D-9F29-EF64-0A2A1E038397}"/>
              </a:ext>
            </a:extLst>
          </p:cNvPr>
          <p:cNvSpPr txBox="1"/>
          <p:nvPr/>
        </p:nvSpPr>
        <p:spPr>
          <a:xfrm>
            <a:off x="0" y="963843"/>
            <a:ext cx="5253247" cy="338554"/>
          </a:xfrm>
          <a:prstGeom prst="rect">
            <a:avLst/>
          </a:prstGeom>
          <a:noFill/>
        </p:spPr>
        <p:txBody>
          <a:bodyPr wrap="square">
            <a:spAutoFit/>
          </a:bodyPr>
          <a:lstStyle/>
          <a:p>
            <a:pPr algn="l"/>
            <a:r>
              <a:rPr lang="en-US" sz="1600" b="1" i="0" dirty="0">
                <a:solidFill>
                  <a:srgbClr val="1375B0"/>
                </a:solidFill>
                <a:effectLst/>
              </a:rPr>
              <a:t>1. Use of </a:t>
            </a:r>
            <a:r>
              <a:rPr lang="en-US" sz="1600" b="1" dirty="0">
                <a:solidFill>
                  <a:srgbClr val="FF0000"/>
                </a:solidFill>
              </a:rPr>
              <a:t>c</a:t>
            </a:r>
            <a:r>
              <a:rPr lang="en-US" sz="1600" b="1" i="0" dirty="0">
                <a:solidFill>
                  <a:srgbClr val="FF0000"/>
                </a:solidFill>
                <a:effectLst/>
              </a:rPr>
              <a:t>onst</a:t>
            </a:r>
            <a:r>
              <a:rPr lang="en-US" sz="1600" b="1" i="0" dirty="0">
                <a:solidFill>
                  <a:srgbClr val="1375B0"/>
                </a:solidFill>
                <a:effectLst/>
              </a:rPr>
              <a:t> keyword for Defining Constants</a:t>
            </a:r>
          </a:p>
        </p:txBody>
      </p:sp>
      <p:pic>
        <p:nvPicPr>
          <p:cNvPr id="18" name="Picture 17">
            <a:extLst>
              <a:ext uri="{FF2B5EF4-FFF2-40B4-BE49-F238E27FC236}">
                <a16:creationId xmlns:a16="http://schemas.microsoft.com/office/drawing/2014/main" id="{03899926-84FF-735A-F669-14176D35AD46}"/>
              </a:ext>
            </a:extLst>
          </p:cNvPr>
          <p:cNvPicPr>
            <a:picLocks noChangeAspect="1"/>
          </p:cNvPicPr>
          <p:nvPr/>
        </p:nvPicPr>
        <p:blipFill>
          <a:blip r:embed="rId3"/>
          <a:stretch>
            <a:fillRect/>
          </a:stretch>
        </p:blipFill>
        <p:spPr>
          <a:xfrm>
            <a:off x="-46909" y="2330061"/>
            <a:ext cx="4092295" cy="457240"/>
          </a:xfrm>
          <a:prstGeom prst="rect">
            <a:avLst/>
          </a:prstGeom>
        </p:spPr>
      </p:pic>
      <p:pic>
        <p:nvPicPr>
          <p:cNvPr id="20" name="Picture 19">
            <a:extLst>
              <a:ext uri="{FF2B5EF4-FFF2-40B4-BE49-F238E27FC236}">
                <a16:creationId xmlns:a16="http://schemas.microsoft.com/office/drawing/2014/main" id="{FADC854F-3FDF-2437-6FCF-D766AF60CC30}"/>
              </a:ext>
            </a:extLst>
          </p:cNvPr>
          <p:cNvPicPr>
            <a:picLocks noChangeAspect="1"/>
          </p:cNvPicPr>
          <p:nvPr/>
        </p:nvPicPr>
        <p:blipFill>
          <a:blip r:embed="rId4"/>
          <a:stretch>
            <a:fillRect/>
          </a:stretch>
        </p:blipFill>
        <p:spPr>
          <a:xfrm>
            <a:off x="4824047" y="1302397"/>
            <a:ext cx="3789422" cy="2497574"/>
          </a:xfrm>
          <a:prstGeom prst="rect">
            <a:avLst/>
          </a:prstGeom>
        </p:spPr>
      </p:pic>
      <p:sp>
        <p:nvSpPr>
          <p:cNvPr id="22" name="TextBox 21">
            <a:extLst>
              <a:ext uri="{FF2B5EF4-FFF2-40B4-BE49-F238E27FC236}">
                <a16:creationId xmlns:a16="http://schemas.microsoft.com/office/drawing/2014/main" id="{3BB7020D-E60A-2E17-B945-66E13A8845A5}"/>
              </a:ext>
            </a:extLst>
          </p:cNvPr>
          <p:cNvSpPr txBox="1"/>
          <p:nvPr/>
        </p:nvSpPr>
        <p:spPr>
          <a:xfrm>
            <a:off x="0" y="4006877"/>
            <a:ext cx="5453380" cy="338554"/>
          </a:xfrm>
          <a:prstGeom prst="rect">
            <a:avLst/>
          </a:prstGeom>
          <a:noFill/>
        </p:spPr>
        <p:txBody>
          <a:bodyPr wrap="square">
            <a:spAutoFit/>
          </a:bodyPr>
          <a:lstStyle/>
          <a:p>
            <a:pPr algn="l"/>
            <a:r>
              <a:rPr lang="en-US" sz="1600" b="1" i="0" dirty="0">
                <a:solidFill>
                  <a:srgbClr val="1375B0"/>
                </a:solidFill>
                <a:effectLst/>
              </a:rPr>
              <a:t>2. Constant Can be Defined Using </a:t>
            </a:r>
            <a:r>
              <a:rPr lang="en-US" sz="1600" b="1" i="0" dirty="0">
                <a:solidFill>
                  <a:srgbClr val="FF0000"/>
                </a:solidFill>
                <a:effectLst/>
              </a:rPr>
              <a:t>#define</a:t>
            </a:r>
          </a:p>
        </p:txBody>
      </p:sp>
      <p:pic>
        <p:nvPicPr>
          <p:cNvPr id="24" name="Picture 23">
            <a:extLst>
              <a:ext uri="{FF2B5EF4-FFF2-40B4-BE49-F238E27FC236}">
                <a16:creationId xmlns:a16="http://schemas.microsoft.com/office/drawing/2014/main" id="{46D68125-EA51-C8A8-610B-D4A77D27A308}"/>
              </a:ext>
            </a:extLst>
          </p:cNvPr>
          <p:cNvPicPr>
            <a:picLocks noChangeAspect="1"/>
          </p:cNvPicPr>
          <p:nvPr/>
        </p:nvPicPr>
        <p:blipFill>
          <a:blip r:embed="rId5"/>
          <a:stretch>
            <a:fillRect/>
          </a:stretch>
        </p:blipFill>
        <p:spPr>
          <a:xfrm>
            <a:off x="519510" y="4448884"/>
            <a:ext cx="4214225" cy="2301439"/>
          </a:xfrm>
          <a:prstGeom prst="rect">
            <a:avLst/>
          </a:prstGeom>
        </p:spPr>
      </p:pic>
      <p:pic>
        <p:nvPicPr>
          <p:cNvPr id="26" name="Picture 25">
            <a:extLst>
              <a:ext uri="{FF2B5EF4-FFF2-40B4-BE49-F238E27FC236}">
                <a16:creationId xmlns:a16="http://schemas.microsoft.com/office/drawing/2014/main" id="{A750FAA7-F275-AF2A-BFCD-8FC8B23517E6}"/>
              </a:ext>
            </a:extLst>
          </p:cNvPr>
          <p:cNvPicPr>
            <a:picLocks noChangeAspect="1"/>
          </p:cNvPicPr>
          <p:nvPr/>
        </p:nvPicPr>
        <p:blipFill>
          <a:blip r:embed="rId6"/>
          <a:stretch>
            <a:fillRect/>
          </a:stretch>
        </p:blipFill>
        <p:spPr>
          <a:xfrm>
            <a:off x="5900703" y="5193758"/>
            <a:ext cx="2842506" cy="381033"/>
          </a:xfrm>
          <a:prstGeom prst="rect">
            <a:avLst/>
          </a:prstGeom>
        </p:spPr>
      </p:pic>
      <p:sp>
        <p:nvSpPr>
          <p:cNvPr id="28" name="Arrow: Left 27">
            <a:extLst>
              <a:ext uri="{FF2B5EF4-FFF2-40B4-BE49-F238E27FC236}">
                <a16:creationId xmlns:a16="http://schemas.microsoft.com/office/drawing/2014/main" id="{F18E9309-F568-48B5-DDC9-851F496A7E33}"/>
              </a:ext>
            </a:extLst>
          </p:cNvPr>
          <p:cNvSpPr/>
          <p:nvPr/>
        </p:nvSpPr>
        <p:spPr>
          <a:xfrm>
            <a:off x="4869839" y="5111295"/>
            <a:ext cx="1034250" cy="54596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Striped Right 1">
            <a:extLst>
              <a:ext uri="{FF2B5EF4-FFF2-40B4-BE49-F238E27FC236}">
                <a16:creationId xmlns:a16="http://schemas.microsoft.com/office/drawing/2014/main" id="{89DB3097-2FD7-A3E9-B440-648FD77E2CCE}"/>
              </a:ext>
            </a:extLst>
          </p:cNvPr>
          <p:cNvSpPr/>
          <p:nvPr/>
        </p:nvSpPr>
        <p:spPr>
          <a:xfrm>
            <a:off x="3906967" y="2277694"/>
            <a:ext cx="909895" cy="561975"/>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08599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38BD052-5F1E-6C4A-5294-D446D80E754F}"/>
              </a:ext>
            </a:extLst>
          </p:cNvPr>
          <p:cNvSpPr txBox="1">
            <a:spLocks/>
          </p:cNvSpPr>
          <p:nvPr/>
        </p:nvSpPr>
        <p:spPr>
          <a:xfrm>
            <a:off x="0" y="-3387"/>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C variables</a:t>
            </a:r>
          </a:p>
        </p:txBody>
      </p:sp>
      <p:sp>
        <p:nvSpPr>
          <p:cNvPr id="4" name="TextBox 3">
            <a:extLst>
              <a:ext uri="{FF2B5EF4-FFF2-40B4-BE49-F238E27FC236}">
                <a16:creationId xmlns:a16="http://schemas.microsoft.com/office/drawing/2014/main" id="{21A3F04D-AE04-4806-630D-22D3E384A034}"/>
              </a:ext>
            </a:extLst>
          </p:cNvPr>
          <p:cNvSpPr txBox="1"/>
          <p:nvPr/>
        </p:nvSpPr>
        <p:spPr>
          <a:xfrm>
            <a:off x="386080" y="1002459"/>
            <a:ext cx="4304788" cy="4031873"/>
          </a:xfrm>
          <a:prstGeom prst="rect">
            <a:avLst/>
          </a:prstGeom>
          <a:noFill/>
        </p:spPr>
        <p:txBody>
          <a:bodyPr wrap="square" rtlCol="0">
            <a:spAutoFit/>
          </a:bodyPr>
          <a:lstStyle/>
          <a:p>
            <a:r>
              <a:rPr lang="en-US" sz="1600" dirty="0"/>
              <a:t>In programming, a variable is a container (storage area) to hold data;</a:t>
            </a:r>
          </a:p>
          <a:p>
            <a:endParaRPr lang="en-US" sz="1600" dirty="0"/>
          </a:p>
          <a:p>
            <a:r>
              <a:rPr lang="en-US" sz="1600" dirty="0"/>
              <a:t>To indicate the storage area, each variable should be given a unique name;</a:t>
            </a:r>
          </a:p>
          <a:p>
            <a:endParaRPr lang="en-US" sz="1600" dirty="0"/>
          </a:p>
          <a:p>
            <a:r>
              <a:rPr lang="en-US" sz="1600" dirty="0"/>
              <a:t>Names of a variables can only have letters (both uppercase or lowercase letters), digits and underscore;</a:t>
            </a:r>
          </a:p>
          <a:p>
            <a:endParaRPr lang="en-US" sz="1600" dirty="0"/>
          </a:p>
          <a:p>
            <a:r>
              <a:rPr lang="en-US" sz="1600" dirty="0"/>
              <a:t>The first letter of a variable should be either a letter or an underscore;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endParaRPr lang="en-US" sz="1600" dirty="0"/>
          </a:p>
        </p:txBody>
      </p:sp>
      <p:pic>
        <p:nvPicPr>
          <p:cNvPr id="7" name="Picture 6">
            <a:extLst>
              <a:ext uri="{FF2B5EF4-FFF2-40B4-BE49-F238E27FC236}">
                <a16:creationId xmlns:a16="http://schemas.microsoft.com/office/drawing/2014/main" id="{B930D775-5170-C945-9E7F-2BBE968510DF}"/>
              </a:ext>
            </a:extLst>
          </p:cNvPr>
          <p:cNvPicPr>
            <a:picLocks noChangeAspect="1"/>
          </p:cNvPicPr>
          <p:nvPr/>
        </p:nvPicPr>
        <p:blipFill>
          <a:blip r:embed="rId3"/>
          <a:stretch>
            <a:fillRect/>
          </a:stretch>
        </p:blipFill>
        <p:spPr>
          <a:xfrm>
            <a:off x="487680" y="4966337"/>
            <a:ext cx="4306997" cy="1270917"/>
          </a:xfrm>
          <a:prstGeom prst="rect">
            <a:avLst/>
          </a:prstGeom>
        </p:spPr>
      </p:pic>
      <p:sp>
        <p:nvSpPr>
          <p:cNvPr id="2" name="Rectangle 1">
            <a:extLst>
              <a:ext uri="{FF2B5EF4-FFF2-40B4-BE49-F238E27FC236}">
                <a16:creationId xmlns:a16="http://schemas.microsoft.com/office/drawing/2014/main" id="{1093EA3A-6464-C2F8-F238-99E78A9C1E24}"/>
              </a:ext>
            </a:extLst>
          </p:cNvPr>
          <p:cNvSpPr/>
          <p:nvPr/>
        </p:nvSpPr>
        <p:spPr>
          <a:xfrm>
            <a:off x="48773" y="4370909"/>
            <a:ext cx="7107253" cy="204005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4EDDB31-8CF9-7CF4-1302-BAC6C6BF403C}"/>
              </a:ext>
            </a:extLst>
          </p:cNvPr>
          <p:cNvPicPr>
            <a:picLocks noChangeAspect="1"/>
          </p:cNvPicPr>
          <p:nvPr/>
        </p:nvPicPr>
        <p:blipFill>
          <a:blip r:embed="rId4"/>
          <a:stretch>
            <a:fillRect/>
          </a:stretch>
        </p:blipFill>
        <p:spPr>
          <a:xfrm>
            <a:off x="4589268" y="1085323"/>
            <a:ext cx="4554732" cy="2929545"/>
          </a:xfrm>
          <a:prstGeom prst="rect">
            <a:avLst/>
          </a:prstGeom>
        </p:spPr>
      </p:pic>
      <p:sp>
        <p:nvSpPr>
          <p:cNvPr id="9" name="TextBox 8">
            <a:extLst>
              <a:ext uri="{FF2B5EF4-FFF2-40B4-BE49-F238E27FC236}">
                <a16:creationId xmlns:a16="http://schemas.microsoft.com/office/drawing/2014/main" id="{1464D596-3BCE-48FE-A36D-877EEE75664C}"/>
              </a:ext>
            </a:extLst>
          </p:cNvPr>
          <p:cNvSpPr txBox="1"/>
          <p:nvPr/>
        </p:nvSpPr>
        <p:spPr>
          <a:xfrm>
            <a:off x="436880" y="4423300"/>
            <a:ext cx="6619240" cy="369332"/>
          </a:xfrm>
          <a:prstGeom prst="rect">
            <a:avLst/>
          </a:prstGeom>
          <a:noFill/>
        </p:spPr>
        <p:txBody>
          <a:bodyPr wrap="square">
            <a:spAutoFit/>
          </a:bodyPr>
          <a:lstStyle/>
          <a:p>
            <a:r>
              <a:rPr lang="en-US" b="1" dirty="0"/>
              <a:t>The variable type cannot be changed once it was declared;</a:t>
            </a:r>
          </a:p>
        </p:txBody>
      </p:sp>
      <p:sp>
        <p:nvSpPr>
          <p:cNvPr id="11" name="TextBox 10">
            <a:extLst>
              <a:ext uri="{FF2B5EF4-FFF2-40B4-BE49-F238E27FC236}">
                <a16:creationId xmlns:a16="http://schemas.microsoft.com/office/drawing/2014/main" id="{BB67F62F-601C-6EF0-7B37-FD4174AE60B9}"/>
              </a:ext>
            </a:extLst>
          </p:cNvPr>
          <p:cNvSpPr txBox="1"/>
          <p:nvPr/>
        </p:nvSpPr>
        <p:spPr>
          <a:xfrm>
            <a:off x="48773" y="1002459"/>
            <a:ext cx="438907" cy="369332"/>
          </a:xfrm>
          <a:prstGeom prst="rect">
            <a:avLst/>
          </a:prstGeom>
          <a:noFill/>
        </p:spPr>
        <p:txBody>
          <a:bodyPr wrap="square">
            <a:spAutoFit/>
          </a:bodyPr>
          <a:lstStyle/>
          <a:p>
            <a:r>
              <a:rPr lang="en-US" dirty="0"/>
              <a:t>📌</a:t>
            </a:r>
          </a:p>
        </p:txBody>
      </p:sp>
      <p:sp>
        <p:nvSpPr>
          <p:cNvPr id="12" name="TextBox 11">
            <a:extLst>
              <a:ext uri="{FF2B5EF4-FFF2-40B4-BE49-F238E27FC236}">
                <a16:creationId xmlns:a16="http://schemas.microsoft.com/office/drawing/2014/main" id="{55968FCE-6116-68C6-9877-F1F5E8C61451}"/>
              </a:ext>
            </a:extLst>
          </p:cNvPr>
          <p:cNvSpPr txBox="1"/>
          <p:nvPr/>
        </p:nvSpPr>
        <p:spPr>
          <a:xfrm>
            <a:off x="18293" y="1748551"/>
            <a:ext cx="438907" cy="369332"/>
          </a:xfrm>
          <a:prstGeom prst="rect">
            <a:avLst/>
          </a:prstGeom>
          <a:noFill/>
        </p:spPr>
        <p:txBody>
          <a:bodyPr wrap="square">
            <a:spAutoFit/>
          </a:bodyPr>
          <a:lstStyle/>
          <a:p>
            <a:r>
              <a:rPr lang="en-US" dirty="0"/>
              <a:t>📌</a:t>
            </a:r>
          </a:p>
        </p:txBody>
      </p:sp>
      <p:sp>
        <p:nvSpPr>
          <p:cNvPr id="13" name="TextBox 12">
            <a:extLst>
              <a:ext uri="{FF2B5EF4-FFF2-40B4-BE49-F238E27FC236}">
                <a16:creationId xmlns:a16="http://schemas.microsoft.com/office/drawing/2014/main" id="{F5D968AB-D19F-D4AF-A2E0-00368014587E}"/>
              </a:ext>
            </a:extLst>
          </p:cNvPr>
          <p:cNvSpPr txBox="1"/>
          <p:nvPr/>
        </p:nvSpPr>
        <p:spPr>
          <a:xfrm>
            <a:off x="18293" y="2441932"/>
            <a:ext cx="438907" cy="369332"/>
          </a:xfrm>
          <a:prstGeom prst="rect">
            <a:avLst/>
          </a:prstGeom>
          <a:noFill/>
        </p:spPr>
        <p:txBody>
          <a:bodyPr wrap="square">
            <a:spAutoFit/>
          </a:bodyPr>
          <a:lstStyle/>
          <a:p>
            <a:r>
              <a:rPr lang="en-US" dirty="0"/>
              <a:t>📌</a:t>
            </a:r>
          </a:p>
        </p:txBody>
      </p:sp>
      <p:sp>
        <p:nvSpPr>
          <p:cNvPr id="14" name="TextBox 13">
            <a:extLst>
              <a:ext uri="{FF2B5EF4-FFF2-40B4-BE49-F238E27FC236}">
                <a16:creationId xmlns:a16="http://schemas.microsoft.com/office/drawing/2014/main" id="{8973B7E1-7696-C9DE-EBA2-5C888949D211}"/>
              </a:ext>
            </a:extLst>
          </p:cNvPr>
          <p:cNvSpPr txBox="1"/>
          <p:nvPr/>
        </p:nvSpPr>
        <p:spPr>
          <a:xfrm>
            <a:off x="-2027" y="3467848"/>
            <a:ext cx="438907" cy="369332"/>
          </a:xfrm>
          <a:prstGeom prst="rect">
            <a:avLst/>
          </a:prstGeom>
          <a:noFill/>
        </p:spPr>
        <p:txBody>
          <a:bodyPr wrap="square">
            <a:spAutoFit/>
          </a:bodyPr>
          <a:lstStyle/>
          <a:p>
            <a:r>
              <a:rPr lang="en-US" dirty="0"/>
              <a:t>📌</a:t>
            </a:r>
          </a:p>
        </p:txBody>
      </p:sp>
      <p:sp>
        <p:nvSpPr>
          <p:cNvPr id="16" name="TextBox 15">
            <a:extLst>
              <a:ext uri="{FF2B5EF4-FFF2-40B4-BE49-F238E27FC236}">
                <a16:creationId xmlns:a16="http://schemas.microsoft.com/office/drawing/2014/main" id="{6F5334E5-22BB-BF8F-07E2-7591BDABF60A}"/>
              </a:ext>
            </a:extLst>
          </p:cNvPr>
          <p:cNvSpPr txBox="1"/>
          <p:nvPr/>
        </p:nvSpPr>
        <p:spPr>
          <a:xfrm>
            <a:off x="18292" y="4412814"/>
            <a:ext cx="438907" cy="369332"/>
          </a:xfrm>
          <a:prstGeom prst="rect">
            <a:avLst/>
          </a:prstGeom>
          <a:noFill/>
        </p:spPr>
        <p:txBody>
          <a:bodyPr wrap="square">
            <a:spAutoFit/>
          </a:bodyPr>
          <a:lstStyle/>
          <a:p>
            <a:r>
              <a:rPr lang="en-US" dirty="0"/>
              <a:t>💡</a:t>
            </a:r>
          </a:p>
        </p:txBody>
      </p:sp>
    </p:spTree>
    <p:extLst>
      <p:ext uri="{BB962C8B-B14F-4D97-AF65-F5344CB8AC3E}">
        <p14:creationId xmlns:p14="http://schemas.microsoft.com/office/powerpoint/2010/main" val="2340335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Arrow Connector 20">
            <a:extLst>
              <a:ext uri="{FF2B5EF4-FFF2-40B4-BE49-F238E27FC236}">
                <a16:creationId xmlns:a16="http://schemas.microsoft.com/office/drawing/2014/main" id="{8E4B18BB-5E7D-0447-FF0A-ABCBF24685AF}"/>
              </a:ext>
            </a:extLst>
          </p:cNvPr>
          <p:cNvCxnSpPr/>
          <p:nvPr/>
        </p:nvCxnSpPr>
        <p:spPr>
          <a:xfrm>
            <a:off x="6818286" y="3429509"/>
            <a:ext cx="0" cy="5372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DE6C8F8-A601-36AE-9EF0-79FEE28CE7A7}"/>
              </a:ext>
            </a:extLst>
          </p:cNvPr>
          <p:cNvCxnSpPr/>
          <p:nvPr/>
        </p:nvCxnSpPr>
        <p:spPr>
          <a:xfrm>
            <a:off x="4164867" y="3474233"/>
            <a:ext cx="0" cy="5372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C07C7BC-EE5A-74ED-06BB-6FA069AF7AED}"/>
              </a:ext>
            </a:extLst>
          </p:cNvPr>
          <p:cNvCxnSpPr>
            <a:cxnSpLocks/>
          </p:cNvCxnSpPr>
          <p:nvPr/>
        </p:nvCxnSpPr>
        <p:spPr>
          <a:xfrm>
            <a:off x="1643912" y="3518958"/>
            <a:ext cx="0" cy="44784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 name="Text Placeholder 3">
            <a:extLst>
              <a:ext uri="{FF2B5EF4-FFF2-40B4-BE49-F238E27FC236}">
                <a16:creationId xmlns:a16="http://schemas.microsoft.com/office/drawing/2014/main" id="{538BD052-5F1E-6C4A-5294-D446D80E754F}"/>
              </a:ext>
            </a:extLst>
          </p:cNvPr>
          <p:cNvSpPr txBox="1">
            <a:spLocks/>
          </p:cNvSpPr>
          <p:nvPr/>
        </p:nvSpPr>
        <p:spPr>
          <a:xfrm>
            <a:off x="0" y="-3387"/>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Data types in C</a:t>
            </a:r>
          </a:p>
        </p:txBody>
      </p:sp>
      <p:sp>
        <p:nvSpPr>
          <p:cNvPr id="4" name="Rectangle 3">
            <a:extLst>
              <a:ext uri="{FF2B5EF4-FFF2-40B4-BE49-F238E27FC236}">
                <a16:creationId xmlns:a16="http://schemas.microsoft.com/office/drawing/2014/main" id="{6CD5178F-9839-CC14-A0D3-246A87A28A37}"/>
              </a:ext>
            </a:extLst>
          </p:cNvPr>
          <p:cNvSpPr/>
          <p:nvPr/>
        </p:nvSpPr>
        <p:spPr>
          <a:xfrm>
            <a:off x="8341360" y="5537200"/>
            <a:ext cx="365653" cy="35532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9ECC84D5-A443-58B0-525A-0B59519527D4}"/>
              </a:ext>
            </a:extLst>
          </p:cNvPr>
          <p:cNvSpPr/>
          <p:nvPr/>
        </p:nvSpPr>
        <p:spPr>
          <a:xfrm>
            <a:off x="2293131" y="1385570"/>
            <a:ext cx="4366770" cy="677448"/>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1F9F7ABA-BFA1-2959-6F0E-8865B17C91F5}"/>
              </a:ext>
            </a:extLst>
          </p:cNvPr>
          <p:cNvCxnSpPr>
            <a:cxnSpLocks/>
          </p:cNvCxnSpPr>
          <p:nvPr/>
        </p:nvCxnSpPr>
        <p:spPr>
          <a:xfrm>
            <a:off x="1626381" y="2366645"/>
            <a:ext cx="626787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1BCC354-2307-C58E-D972-9E960C58DDD3}"/>
              </a:ext>
            </a:extLst>
          </p:cNvPr>
          <p:cNvCxnSpPr>
            <a:cxnSpLocks/>
          </p:cNvCxnSpPr>
          <p:nvPr/>
        </p:nvCxnSpPr>
        <p:spPr>
          <a:xfrm>
            <a:off x="4098117" y="2022201"/>
            <a:ext cx="0" cy="102071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6A80B3E-0179-3D6F-C252-EF83A7C9AC13}"/>
              </a:ext>
            </a:extLst>
          </p:cNvPr>
          <p:cNvCxnSpPr/>
          <p:nvPr/>
        </p:nvCxnSpPr>
        <p:spPr>
          <a:xfrm>
            <a:off x="1626381" y="2357120"/>
            <a:ext cx="0" cy="8176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2D3FE8C-6897-5C3E-EE58-DA5F29343C69}"/>
              </a:ext>
            </a:extLst>
          </p:cNvPr>
          <p:cNvCxnSpPr/>
          <p:nvPr/>
        </p:nvCxnSpPr>
        <p:spPr>
          <a:xfrm>
            <a:off x="6817506" y="2357120"/>
            <a:ext cx="0" cy="8176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EB6A822E-92A4-43B7-58FB-993ECDF9B49A}"/>
              </a:ext>
            </a:extLst>
          </p:cNvPr>
          <p:cNvSpPr/>
          <p:nvPr/>
        </p:nvSpPr>
        <p:spPr>
          <a:xfrm>
            <a:off x="1040593" y="3033400"/>
            <a:ext cx="1679942" cy="607296"/>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E08B4C6E-89BD-891D-2585-324EBBB75E3F}"/>
              </a:ext>
            </a:extLst>
          </p:cNvPr>
          <p:cNvSpPr/>
          <p:nvPr/>
        </p:nvSpPr>
        <p:spPr>
          <a:xfrm>
            <a:off x="3612127" y="3033351"/>
            <a:ext cx="1150135" cy="607355"/>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240EF8BE-660C-CB10-0B44-7C367CDD54A6}"/>
              </a:ext>
            </a:extLst>
          </p:cNvPr>
          <p:cNvSpPr/>
          <p:nvPr/>
        </p:nvSpPr>
        <p:spPr>
          <a:xfrm>
            <a:off x="6043866" y="3062026"/>
            <a:ext cx="1895652" cy="607355"/>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E47EF533-00CD-31C6-F457-3481DB208E40}"/>
              </a:ext>
            </a:extLst>
          </p:cNvPr>
          <p:cNvSpPr/>
          <p:nvPr/>
        </p:nvSpPr>
        <p:spPr>
          <a:xfrm>
            <a:off x="1112031" y="3966801"/>
            <a:ext cx="1330770" cy="192571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b="1" dirty="0">
                <a:solidFill>
                  <a:schemeClr val="bg1"/>
                </a:solidFill>
                <a:effectLst>
                  <a:outerShdw blurRad="38100" dist="38100" dir="2700000" algn="tl">
                    <a:srgbClr val="000000">
                      <a:alpha val="43137"/>
                    </a:srgbClr>
                  </a:outerShdw>
                </a:effectLst>
                <a:latin typeface="Consolas" panose="020B0609020204030204" pitchFamily="49" charset="0"/>
              </a:rPr>
              <a:t>int</a:t>
            </a:r>
          </a:p>
          <a:p>
            <a:pPr algn="ctr"/>
            <a:r>
              <a:rPr lang="en-US" sz="1600" b="1" dirty="0">
                <a:solidFill>
                  <a:schemeClr val="bg1"/>
                </a:solidFill>
                <a:effectLst>
                  <a:outerShdw blurRad="38100" dist="38100" dir="2700000" algn="tl">
                    <a:srgbClr val="000000">
                      <a:alpha val="43137"/>
                    </a:srgbClr>
                  </a:outerShdw>
                </a:effectLst>
                <a:latin typeface="Consolas" panose="020B0609020204030204" pitchFamily="49" charset="0"/>
              </a:rPr>
              <a:t>char float double boolean void</a:t>
            </a:r>
          </a:p>
        </p:txBody>
      </p:sp>
      <p:sp>
        <p:nvSpPr>
          <p:cNvPr id="23" name="Rectangle: Rounded Corners 22">
            <a:extLst>
              <a:ext uri="{FF2B5EF4-FFF2-40B4-BE49-F238E27FC236}">
                <a16:creationId xmlns:a16="http://schemas.microsoft.com/office/drawing/2014/main" id="{66B037B7-737A-B879-1C70-8CAA8525A7E0}"/>
              </a:ext>
            </a:extLst>
          </p:cNvPr>
          <p:cNvSpPr/>
          <p:nvPr/>
        </p:nvSpPr>
        <p:spPr>
          <a:xfrm>
            <a:off x="3580065" y="4003743"/>
            <a:ext cx="1417181" cy="192571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546F0DF1-B753-A356-18C7-FB27A67F4568}"/>
              </a:ext>
            </a:extLst>
          </p:cNvPr>
          <p:cNvSpPr/>
          <p:nvPr/>
        </p:nvSpPr>
        <p:spPr>
          <a:xfrm>
            <a:off x="6303156" y="3966801"/>
            <a:ext cx="1417179" cy="192571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026" name="Picture 2">
            <a:extLst>
              <a:ext uri="{FF2B5EF4-FFF2-40B4-BE49-F238E27FC236}">
                <a16:creationId xmlns:a16="http://schemas.microsoft.com/office/drawing/2014/main" id="{32B54A0E-95BB-7ACD-31B6-A8F453614D4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0693" y="1380199"/>
            <a:ext cx="642409" cy="67744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0CEBE17A-7D1A-3ACB-0EEC-2963A6B837B7}"/>
              </a:ext>
            </a:extLst>
          </p:cNvPr>
          <p:cNvSpPr txBox="1"/>
          <p:nvPr/>
        </p:nvSpPr>
        <p:spPr>
          <a:xfrm>
            <a:off x="2790390" y="1499836"/>
            <a:ext cx="2615453" cy="461665"/>
          </a:xfrm>
          <a:prstGeom prst="rect">
            <a:avLst/>
          </a:prstGeom>
          <a:noFill/>
        </p:spPr>
        <p:txBody>
          <a:bodyPr wrap="square">
            <a:spAutoFit/>
          </a:bodyPr>
          <a:lstStyle/>
          <a:p>
            <a:pPr algn="l"/>
            <a:r>
              <a:rPr lang="en-US" sz="2400" b="1" dirty="0">
                <a:solidFill>
                  <a:schemeClr val="bg1"/>
                </a:solidFill>
                <a:effectLst>
                  <a:outerShdw blurRad="38100" dist="38100" dir="2700000" algn="tl">
                    <a:srgbClr val="000000">
                      <a:alpha val="43137"/>
                    </a:srgbClr>
                  </a:outerShdw>
                </a:effectLst>
                <a:latin typeface="Consolas" panose="020B0609020204030204" pitchFamily="49" charset="0"/>
              </a:rPr>
              <a:t>Data types in</a:t>
            </a:r>
          </a:p>
        </p:txBody>
      </p:sp>
      <p:sp>
        <p:nvSpPr>
          <p:cNvPr id="28" name="TextBox 27">
            <a:extLst>
              <a:ext uri="{FF2B5EF4-FFF2-40B4-BE49-F238E27FC236}">
                <a16:creationId xmlns:a16="http://schemas.microsoft.com/office/drawing/2014/main" id="{557773A3-ADEF-7D00-D2F3-90B389E4631F}"/>
              </a:ext>
            </a:extLst>
          </p:cNvPr>
          <p:cNvSpPr txBox="1"/>
          <p:nvPr/>
        </p:nvSpPr>
        <p:spPr>
          <a:xfrm>
            <a:off x="3647989" y="3149626"/>
            <a:ext cx="1195066" cy="369332"/>
          </a:xfrm>
          <a:prstGeom prst="rect">
            <a:avLst/>
          </a:prstGeom>
          <a:noFill/>
        </p:spPr>
        <p:txBody>
          <a:bodyPr wrap="square">
            <a:spAutoFit/>
          </a:bodyPr>
          <a:lstStyle/>
          <a:p>
            <a:pPr algn="l"/>
            <a:r>
              <a:rPr lang="en-US" b="1" dirty="0">
                <a:solidFill>
                  <a:srgbClr val="114374"/>
                </a:solidFill>
                <a:effectLst>
                  <a:outerShdw blurRad="38100" dist="38100" dir="2700000" algn="tl">
                    <a:srgbClr val="000000">
                      <a:alpha val="43137"/>
                    </a:srgbClr>
                  </a:outerShdw>
                </a:effectLst>
                <a:latin typeface="Consolas" panose="020B0609020204030204" pitchFamily="49" charset="0"/>
              </a:rPr>
              <a:t>Derived</a:t>
            </a:r>
          </a:p>
        </p:txBody>
      </p:sp>
      <p:sp>
        <p:nvSpPr>
          <p:cNvPr id="29" name="TextBox 28">
            <a:extLst>
              <a:ext uri="{FF2B5EF4-FFF2-40B4-BE49-F238E27FC236}">
                <a16:creationId xmlns:a16="http://schemas.microsoft.com/office/drawing/2014/main" id="{1D482156-9AAC-4ADA-9697-CD57E8F0C087}"/>
              </a:ext>
            </a:extLst>
          </p:cNvPr>
          <p:cNvSpPr txBox="1"/>
          <p:nvPr/>
        </p:nvSpPr>
        <p:spPr>
          <a:xfrm>
            <a:off x="1116432" y="3163468"/>
            <a:ext cx="1947507" cy="369332"/>
          </a:xfrm>
          <a:prstGeom prst="rect">
            <a:avLst/>
          </a:prstGeom>
          <a:noFill/>
        </p:spPr>
        <p:txBody>
          <a:bodyPr wrap="square">
            <a:spAutoFit/>
          </a:bodyPr>
          <a:lstStyle/>
          <a:p>
            <a:pPr algn="l"/>
            <a:r>
              <a:rPr lang="en-US" b="1" dirty="0">
                <a:solidFill>
                  <a:srgbClr val="114374"/>
                </a:solidFill>
                <a:effectLst>
                  <a:outerShdw blurRad="38100" dist="38100" dir="2700000" algn="tl">
                    <a:srgbClr val="000000">
                      <a:alpha val="43137"/>
                    </a:srgbClr>
                  </a:outerShdw>
                </a:effectLst>
                <a:latin typeface="Consolas" panose="020B0609020204030204" pitchFamily="49" charset="0"/>
              </a:rPr>
              <a:t>Fundamental</a:t>
            </a:r>
          </a:p>
        </p:txBody>
      </p:sp>
      <p:sp>
        <p:nvSpPr>
          <p:cNvPr id="30" name="TextBox 29">
            <a:extLst>
              <a:ext uri="{FF2B5EF4-FFF2-40B4-BE49-F238E27FC236}">
                <a16:creationId xmlns:a16="http://schemas.microsoft.com/office/drawing/2014/main" id="{E69EBA82-63C6-6CE7-378A-668720181353}"/>
              </a:ext>
            </a:extLst>
          </p:cNvPr>
          <p:cNvSpPr txBox="1"/>
          <p:nvPr/>
        </p:nvSpPr>
        <p:spPr>
          <a:xfrm>
            <a:off x="6139844" y="3175193"/>
            <a:ext cx="2252519" cy="369332"/>
          </a:xfrm>
          <a:prstGeom prst="rect">
            <a:avLst/>
          </a:prstGeom>
          <a:noFill/>
        </p:spPr>
        <p:txBody>
          <a:bodyPr wrap="square">
            <a:spAutoFit/>
          </a:bodyPr>
          <a:lstStyle/>
          <a:p>
            <a:pPr algn="l"/>
            <a:r>
              <a:rPr lang="en-US" b="1" dirty="0">
                <a:solidFill>
                  <a:srgbClr val="114374"/>
                </a:solidFill>
                <a:effectLst>
                  <a:outerShdw blurRad="38100" dist="38100" dir="2700000" algn="tl">
                    <a:srgbClr val="000000">
                      <a:alpha val="43137"/>
                    </a:srgbClr>
                  </a:outerShdw>
                </a:effectLst>
                <a:latin typeface="Consolas" panose="020B0609020204030204" pitchFamily="49" charset="0"/>
              </a:rPr>
              <a:t>User-defined</a:t>
            </a:r>
          </a:p>
        </p:txBody>
      </p:sp>
      <p:sp>
        <p:nvSpPr>
          <p:cNvPr id="32" name="TextBox 31">
            <a:extLst>
              <a:ext uri="{FF2B5EF4-FFF2-40B4-BE49-F238E27FC236}">
                <a16:creationId xmlns:a16="http://schemas.microsoft.com/office/drawing/2014/main" id="{EAF10D36-9954-B867-068B-86D737945BE8}"/>
              </a:ext>
            </a:extLst>
          </p:cNvPr>
          <p:cNvSpPr txBox="1"/>
          <p:nvPr/>
        </p:nvSpPr>
        <p:spPr>
          <a:xfrm>
            <a:off x="3625830" y="4087315"/>
            <a:ext cx="1330771" cy="830997"/>
          </a:xfrm>
          <a:prstGeom prst="rect">
            <a:avLst/>
          </a:prstGeom>
          <a:noFill/>
        </p:spPr>
        <p:txBody>
          <a:bodyPr wrap="square">
            <a:spAutoFit/>
          </a:bodyPr>
          <a:lstStyle/>
          <a:p>
            <a:pPr algn="ctr"/>
            <a:r>
              <a:rPr lang="en-US" sz="1600" b="1" dirty="0">
                <a:solidFill>
                  <a:schemeClr val="bg1"/>
                </a:solidFill>
                <a:effectLst>
                  <a:outerShdw blurRad="38100" dist="38100" dir="2700000" algn="tl">
                    <a:srgbClr val="000000">
                      <a:alpha val="43137"/>
                    </a:srgbClr>
                  </a:outerShdw>
                </a:effectLst>
                <a:latin typeface="Consolas" panose="020B0609020204030204" pitchFamily="49" charset="0"/>
              </a:rPr>
              <a:t>Array Function Pointer</a:t>
            </a:r>
          </a:p>
        </p:txBody>
      </p:sp>
      <p:sp>
        <p:nvSpPr>
          <p:cNvPr id="34" name="TextBox 33">
            <a:extLst>
              <a:ext uri="{FF2B5EF4-FFF2-40B4-BE49-F238E27FC236}">
                <a16:creationId xmlns:a16="http://schemas.microsoft.com/office/drawing/2014/main" id="{E53F3332-562E-0FBB-A1DF-F871EC2CFA82}"/>
              </a:ext>
            </a:extLst>
          </p:cNvPr>
          <p:cNvSpPr txBox="1"/>
          <p:nvPr/>
        </p:nvSpPr>
        <p:spPr>
          <a:xfrm>
            <a:off x="6202244" y="4092853"/>
            <a:ext cx="1605054" cy="1077218"/>
          </a:xfrm>
          <a:prstGeom prst="rect">
            <a:avLst/>
          </a:prstGeom>
          <a:noFill/>
        </p:spPr>
        <p:txBody>
          <a:bodyPr wrap="square">
            <a:spAutoFit/>
          </a:bodyPr>
          <a:lstStyle/>
          <a:p>
            <a:pPr algn="ctr"/>
            <a:r>
              <a:rPr lang="en-US" sz="1600" b="1" dirty="0">
                <a:solidFill>
                  <a:schemeClr val="bg1"/>
                </a:solidFill>
                <a:effectLst>
                  <a:outerShdw blurRad="38100" dist="38100" dir="2700000" algn="tl">
                    <a:srgbClr val="000000">
                      <a:alpha val="43137"/>
                    </a:srgbClr>
                  </a:outerShdw>
                </a:effectLst>
                <a:latin typeface="Consolas" panose="020B0609020204030204" pitchFamily="49" charset="0"/>
              </a:rPr>
              <a:t>structure</a:t>
            </a:r>
          </a:p>
          <a:p>
            <a:pPr algn="ctr"/>
            <a:r>
              <a:rPr lang="en-US" sz="1600" b="1" dirty="0">
                <a:solidFill>
                  <a:schemeClr val="bg1"/>
                </a:solidFill>
                <a:effectLst>
                  <a:outerShdw blurRad="38100" dist="38100" dir="2700000" algn="tl">
                    <a:srgbClr val="000000">
                      <a:alpha val="43137"/>
                    </a:srgbClr>
                  </a:outerShdw>
                </a:effectLst>
                <a:latin typeface="Consolas" panose="020B0609020204030204" pitchFamily="49" charset="0"/>
              </a:rPr>
              <a:t>union</a:t>
            </a:r>
          </a:p>
          <a:p>
            <a:pPr algn="ctr"/>
            <a:r>
              <a:rPr lang="en-US" sz="1600" b="1" dirty="0">
                <a:solidFill>
                  <a:schemeClr val="bg1"/>
                </a:solidFill>
                <a:effectLst>
                  <a:outerShdw blurRad="38100" dist="38100" dir="2700000" algn="tl">
                    <a:srgbClr val="000000">
                      <a:alpha val="43137"/>
                    </a:srgbClr>
                  </a:outerShdw>
                </a:effectLst>
                <a:latin typeface="Consolas" panose="020B0609020204030204" pitchFamily="49" charset="0"/>
              </a:rPr>
              <a:t>enum</a:t>
            </a:r>
          </a:p>
          <a:p>
            <a:pPr algn="ctr"/>
            <a:r>
              <a:rPr lang="en-US" sz="1600" b="1" dirty="0">
                <a:solidFill>
                  <a:schemeClr val="bg1"/>
                </a:solidFill>
                <a:effectLst>
                  <a:outerShdw blurRad="38100" dist="38100" dir="2700000" algn="tl">
                    <a:srgbClr val="000000">
                      <a:alpha val="43137"/>
                    </a:srgbClr>
                  </a:outerShdw>
                </a:effectLst>
                <a:latin typeface="Consolas" panose="020B0609020204030204" pitchFamily="49" charset="0"/>
              </a:rPr>
              <a:t>typedef</a:t>
            </a:r>
          </a:p>
        </p:txBody>
      </p:sp>
    </p:spTree>
    <p:extLst>
      <p:ext uri="{BB962C8B-B14F-4D97-AF65-F5344CB8AC3E}">
        <p14:creationId xmlns:p14="http://schemas.microsoft.com/office/powerpoint/2010/main" val="2142200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36AC44-4939-F63D-6895-2E8E7136F7D0}"/>
              </a:ext>
            </a:extLst>
          </p:cNvPr>
          <p:cNvPicPr>
            <a:picLocks noChangeAspect="1"/>
          </p:cNvPicPr>
          <p:nvPr/>
        </p:nvPicPr>
        <p:blipFill>
          <a:blip r:embed="rId3"/>
          <a:stretch>
            <a:fillRect/>
          </a:stretch>
        </p:blipFill>
        <p:spPr>
          <a:xfrm>
            <a:off x="0" y="640361"/>
            <a:ext cx="9143999" cy="5907653"/>
          </a:xfrm>
          <a:prstGeom prst="rect">
            <a:avLst/>
          </a:prstGeom>
        </p:spPr>
      </p:pic>
      <p:sp>
        <p:nvSpPr>
          <p:cNvPr id="6" name="Text Placeholder 3">
            <a:extLst>
              <a:ext uri="{FF2B5EF4-FFF2-40B4-BE49-F238E27FC236}">
                <a16:creationId xmlns:a16="http://schemas.microsoft.com/office/drawing/2014/main" id="{538BD052-5F1E-6C4A-5294-D446D80E754F}"/>
              </a:ext>
            </a:extLst>
          </p:cNvPr>
          <p:cNvSpPr txBox="1">
            <a:spLocks/>
          </p:cNvSpPr>
          <p:nvPr/>
        </p:nvSpPr>
        <p:spPr>
          <a:xfrm>
            <a:off x="0" y="-3387"/>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Fundamental data types</a:t>
            </a:r>
          </a:p>
        </p:txBody>
      </p:sp>
      <p:sp>
        <p:nvSpPr>
          <p:cNvPr id="1108" name="Rectangle 1107">
            <a:extLst>
              <a:ext uri="{FF2B5EF4-FFF2-40B4-BE49-F238E27FC236}">
                <a16:creationId xmlns:a16="http://schemas.microsoft.com/office/drawing/2014/main" id="{E46D24BE-DCD4-624F-27C5-A2855E17FFE2}"/>
              </a:ext>
            </a:extLst>
          </p:cNvPr>
          <p:cNvSpPr/>
          <p:nvPr/>
        </p:nvSpPr>
        <p:spPr>
          <a:xfrm>
            <a:off x="7024370" y="6082665"/>
            <a:ext cx="2047875" cy="46534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3386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ED4DF5-9DFF-E506-D734-4F3305F0CAAB}"/>
              </a:ext>
            </a:extLst>
          </p:cNvPr>
          <p:cNvPicPr>
            <a:picLocks noChangeAspect="1"/>
          </p:cNvPicPr>
          <p:nvPr/>
        </p:nvPicPr>
        <p:blipFill>
          <a:blip r:embed="rId3"/>
          <a:stretch>
            <a:fillRect/>
          </a:stretch>
        </p:blipFill>
        <p:spPr>
          <a:xfrm>
            <a:off x="0" y="387418"/>
            <a:ext cx="7995920" cy="4746252"/>
          </a:xfrm>
          <a:prstGeom prst="rect">
            <a:avLst/>
          </a:prstGeom>
        </p:spPr>
      </p:pic>
      <p:sp>
        <p:nvSpPr>
          <p:cNvPr id="6" name="Text Placeholder 3">
            <a:extLst>
              <a:ext uri="{FF2B5EF4-FFF2-40B4-BE49-F238E27FC236}">
                <a16:creationId xmlns:a16="http://schemas.microsoft.com/office/drawing/2014/main" id="{538BD052-5F1E-6C4A-5294-D446D80E754F}"/>
              </a:ext>
            </a:extLst>
          </p:cNvPr>
          <p:cNvSpPr txBox="1">
            <a:spLocks/>
          </p:cNvSpPr>
          <p:nvPr/>
        </p:nvSpPr>
        <p:spPr>
          <a:xfrm>
            <a:off x="0" y="9877"/>
            <a:ext cx="9144000" cy="538763"/>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Example of Fundamental Data Types in C</a:t>
            </a:r>
          </a:p>
        </p:txBody>
      </p:sp>
      <p:sp>
        <p:nvSpPr>
          <p:cNvPr id="4" name="Rectangle 3">
            <a:extLst>
              <a:ext uri="{FF2B5EF4-FFF2-40B4-BE49-F238E27FC236}">
                <a16:creationId xmlns:a16="http://schemas.microsoft.com/office/drawing/2014/main" id="{6CD5178F-9839-CC14-A0D3-246A87A28A37}"/>
              </a:ext>
            </a:extLst>
          </p:cNvPr>
          <p:cNvSpPr/>
          <p:nvPr/>
        </p:nvSpPr>
        <p:spPr>
          <a:xfrm>
            <a:off x="8534400" y="5313680"/>
            <a:ext cx="365653" cy="35532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08" name="Rectangle 1107">
            <a:extLst>
              <a:ext uri="{FF2B5EF4-FFF2-40B4-BE49-F238E27FC236}">
                <a16:creationId xmlns:a16="http://schemas.microsoft.com/office/drawing/2014/main" id="{E46D24BE-DCD4-624F-27C5-A2855E17FFE2}"/>
              </a:ext>
            </a:extLst>
          </p:cNvPr>
          <p:cNvSpPr/>
          <p:nvPr/>
        </p:nvSpPr>
        <p:spPr>
          <a:xfrm>
            <a:off x="6953250" y="5991225"/>
            <a:ext cx="2047875" cy="46534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BC58032-EA51-3BF7-2E57-38F501ECC375}"/>
              </a:ext>
            </a:extLst>
          </p:cNvPr>
          <p:cNvPicPr>
            <a:picLocks noChangeAspect="1"/>
          </p:cNvPicPr>
          <p:nvPr/>
        </p:nvPicPr>
        <p:blipFill>
          <a:blip r:embed="rId4"/>
          <a:stretch>
            <a:fillRect/>
          </a:stretch>
        </p:blipFill>
        <p:spPr>
          <a:xfrm>
            <a:off x="4990594" y="4206358"/>
            <a:ext cx="4153406" cy="2657475"/>
          </a:xfrm>
          <a:prstGeom prst="rect">
            <a:avLst/>
          </a:prstGeom>
        </p:spPr>
      </p:pic>
      <p:sp>
        <p:nvSpPr>
          <p:cNvPr id="8" name="Arrow: Striped Right 7">
            <a:extLst>
              <a:ext uri="{FF2B5EF4-FFF2-40B4-BE49-F238E27FC236}">
                <a16:creationId xmlns:a16="http://schemas.microsoft.com/office/drawing/2014/main" id="{C2F4C020-6AF5-786D-056C-FDF30CE27B92}"/>
              </a:ext>
            </a:extLst>
          </p:cNvPr>
          <p:cNvSpPr/>
          <p:nvPr/>
        </p:nvSpPr>
        <p:spPr>
          <a:xfrm>
            <a:off x="4195765" y="5429250"/>
            <a:ext cx="1143000" cy="561975"/>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9CEE9D9-065F-0381-347C-A2FD7C1D467D}"/>
              </a:ext>
            </a:extLst>
          </p:cNvPr>
          <p:cNvSpPr txBox="1"/>
          <p:nvPr/>
        </p:nvSpPr>
        <p:spPr>
          <a:xfrm>
            <a:off x="1000130" y="5511211"/>
            <a:ext cx="3462337" cy="400110"/>
          </a:xfrm>
          <a:prstGeom prst="rect">
            <a:avLst/>
          </a:prstGeom>
          <a:noFill/>
        </p:spPr>
        <p:txBody>
          <a:bodyPr wrap="square">
            <a:spAutoFit/>
          </a:bodyPr>
          <a:lstStyle/>
          <a:p>
            <a:r>
              <a:rPr lang="en-US" sz="2000" b="1" dirty="0">
                <a:effectLst>
                  <a:outerShdw blurRad="38100" dist="38100" dir="2700000" algn="tl">
                    <a:srgbClr val="000000">
                      <a:alpha val="43137"/>
                    </a:srgbClr>
                  </a:outerShdw>
                </a:effectLst>
              </a:rPr>
              <a:t>And the </a:t>
            </a:r>
            <a:r>
              <a:rPr lang="en-US" sz="2000" b="1" dirty="0">
                <a:solidFill>
                  <a:srgbClr val="FF0000"/>
                </a:solidFill>
                <a:effectLst>
                  <a:outerShdw blurRad="38100" dist="38100" dir="2700000" algn="tl">
                    <a:srgbClr val="000000">
                      <a:alpha val="43137"/>
                    </a:srgbClr>
                  </a:outerShdw>
                </a:effectLst>
              </a:rPr>
              <a:t>output</a:t>
            </a:r>
            <a:r>
              <a:rPr lang="en-US" sz="2000" b="1" dirty="0">
                <a:effectLst>
                  <a:outerShdw blurRad="38100" dist="38100" dir="2700000" algn="tl">
                    <a:srgbClr val="000000">
                      <a:alpha val="43137"/>
                    </a:srgbClr>
                  </a:outerShdw>
                </a:effectLst>
              </a:rPr>
              <a:t> will be ..</a:t>
            </a:r>
          </a:p>
        </p:txBody>
      </p:sp>
    </p:spTree>
    <p:extLst>
      <p:ext uri="{BB962C8B-B14F-4D97-AF65-F5344CB8AC3E}">
        <p14:creationId xmlns:p14="http://schemas.microsoft.com/office/powerpoint/2010/main" val="3187894615"/>
      </p:ext>
    </p:extLst>
  </p:cSld>
  <p:clrMapOvr>
    <a:masterClrMapping/>
  </p:clrMapOvr>
</p:sld>
</file>

<file path=ppt/theme/theme1.xml><?xml version="1.0" encoding="utf-8"?>
<a:theme xmlns:a="http://schemas.openxmlformats.org/drawingml/2006/main" name="Slide cu continut text">
  <a:themeElements>
    <a:clrScheme name="CSThemeColors">
      <a:dk1>
        <a:srgbClr val="004174"/>
      </a:dk1>
      <a:lt1>
        <a:sysClr val="window" lastClr="FFFFFF"/>
      </a:lt1>
      <a:dk2>
        <a:srgbClr val="004174"/>
      </a:dk2>
      <a:lt2>
        <a:srgbClr val="F5E1BE"/>
      </a:lt2>
      <a:accent1>
        <a:srgbClr val="004174"/>
      </a:accent1>
      <a:accent2>
        <a:srgbClr val="F5E1BE"/>
      </a:accent2>
      <a:accent3>
        <a:srgbClr val="004174"/>
      </a:accent3>
      <a:accent4>
        <a:srgbClr val="F5E1BE"/>
      </a:accent4>
      <a:accent5>
        <a:srgbClr val="004174"/>
      </a:accent5>
      <a:accent6>
        <a:srgbClr val="F5E1BE"/>
      </a:accent6>
      <a:hlink>
        <a:srgbClr val="004174"/>
      </a:hlink>
      <a:folHlink>
        <a:srgbClr val="F5E1BE"/>
      </a:folHlink>
    </a:clrScheme>
    <a:fontScheme name="CSThemeFonts">
      <a:majorFont>
        <a:latin typeface="Oswald Regular"/>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6ecfacbe-31ad-493b-8038-696ca31d2afe}" enabled="1" method="Privileged" siteId="{763b2760-45c5-46d3-883e-29705bba49b7}" contentBits="0" removed="0"/>
</clbl:labelList>
</file>

<file path=docProps/app.xml><?xml version="1.0" encoding="utf-8"?>
<Properties xmlns="http://schemas.openxmlformats.org/officeDocument/2006/extended-properties" xmlns:vt="http://schemas.openxmlformats.org/officeDocument/2006/docPropsVTypes">
  <Template/>
  <TotalTime>0</TotalTime>
  <Words>5452</Words>
  <Application>Microsoft Office PowerPoint</Application>
  <PresentationFormat>On-screen Show (4:3)</PresentationFormat>
  <Paragraphs>628</Paragraphs>
  <Slides>29</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Arial</vt:lpstr>
      <vt:lpstr>Arial</vt:lpstr>
      <vt:lpstr>Calibri</vt:lpstr>
      <vt:lpstr>Consolas</vt:lpstr>
      <vt:lpstr>Courier New</vt:lpstr>
      <vt:lpstr>HelveticaNeue</vt:lpstr>
      <vt:lpstr>HelveticaNeue-Italic</vt:lpstr>
      <vt:lpstr>Lato</vt:lpstr>
      <vt:lpstr>Oswald Regular</vt:lpstr>
      <vt:lpstr>Slide cu continut text</vt:lpstr>
      <vt:lpstr>C programming – Lab. 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DIANA-FLORINA SOTROPA</dc:creator>
  <cp:lastModifiedBy>Diana Horincar</cp:lastModifiedBy>
  <cp:revision>377</cp:revision>
  <dcterms:created xsi:type="dcterms:W3CDTF">2021-11-02T13:21:59Z</dcterms:created>
  <dcterms:modified xsi:type="dcterms:W3CDTF">2025-04-14T15:01:25Z</dcterms:modified>
</cp:coreProperties>
</file>